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1" r:id="rId5"/>
    <p:sldId id="259" r:id="rId6"/>
    <p:sldId id="263" r:id="rId7"/>
    <p:sldId id="268" r:id="rId8"/>
    <p:sldId id="266" r:id="rId9"/>
    <p:sldId id="27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54E3C-D8B8-4880-BAB2-4E75959B475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F4D9C1-2200-4275-9829-CC1C6A0595EC}">
      <dgm:prSet phldrT="[Text]" custT="1"/>
      <dgm:spPr>
        <a:noFill/>
        <a:ln w="76200">
          <a:solidFill>
            <a:schemeClr val="accent1"/>
          </a:solidFill>
        </a:ln>
      </dgm:spPr>
      <dgm:t>
        <a:bodyPr/>
        <a:lstStyle/>
        <a:p>
          <a:r>
            <a:rPr lang="el-GR" sz="2000" dirty="0" err="1">
              <a:solidFill>
                <a:schemeClr val="tx1"/>
              </a:solidFill>
            </a:rPr>
            <a:t>ἰδέα</a:t>
          </a:r>
          <a:endParaRPr lang="de-DE" sz="2000" dirty="0">
            <a:solidFill>
              <a:schemeClr val="tx1"/>
            </a:solidFill>
          </a:endParaRPr>
        </a:p>
      </dgm:t>
    </dgm:pt>
    <dgm:pt modelId="{13CE208C-24AA-43F3-8BD1-AFAAF52AB149}" type="parTrans" cxnId="{49350BE9-9140-452B-AF9E-75DB3E69ADCA}">
      <dgm:prSet/>
      <dgm:spPr/>
      <dgm:t>
        <a:bodyPr/>
        <a:lstStyle/>
        <a:p>
          <a:endParaRPr lang="de-DE"/>
        </a:p>
      </dgm:t>
    </dgm:pt>
    <dgm:pt modelId="{4AD7F1B3-E1CE-4B74-9BFA-0E6AD97C717B}" type="sibTrans" cxnId="{49350BE9-9140-452B-AF9E-75DB3E69ADCA}">
      <dgm:prSet/>
      <dgm:spPr/>
      <dgm:t>
        <a:bodyPr/>
        <a:lstStyle/>
        <a:p>
          <a:endParaRPr lang="de-DE"/>
        </a:p>
      </dgm:t>
    </dgm:pt>
    <dgm:pt modelId="{B6DD79ED-13DD-45C4-9431-E8370F1A2893}">
      <dgm:prSet phldrT="[Text]" custT="1"/>
      <dgm:spPr>
        <a:noFill/>
        <a:ln w="38100">
          <a:solidFill>
            <a:schemeClr val="accent1"/>
          </a:solidFill>
        </a:ln>
      </dgm:spPr>
      <dgm:t>
        <a:bodyPr/>
        <a:lstStyle/>
        <a:p>
          <a:r>
            <a:rPr lang="el-GR" sz="2000" dirty="0" err="1">
              <a:solidFill>
                <a:schemeClr val="tx1"/>
              </a:solidFill>
            </a:rPr>
            <a:t>φαινόμενον</a:t>
          </a:r>
          <a:endParaRPr lang="el-GR" sz="2000" dirty="0">
            <a:solidFill>
              <a:schemeClr val="tx1"/>
            </a:solidFill>
          </a:endParaRPr>
        </a:p>
      </dgm:t>
    </dgm:pt>
    <dgm:pt modelId="{93E497D9-48AD-4E2A-BE1A-97FE7046B7EB}" type="parTrans" cxnId="{511DBD31-A16C-4B97-8CA7-F9B81D5A742D}">
      <dgm:prSet/>
      <dgm:spPr/>
      <dgm:t>
        <a:bodyPr/>
        <a:lstStyle/>
        <a:p>
          <a:endParaRPr lang="de-DE"/>
        </a:p>
      </dgm:t>
    </dgm:pt>
    <dgm:pt modelId="{33A42A1F-1636-4C17-9924-86D660314CB4}" type="sibTrans" cxnId="{511DBD31-A16C-4B97-8CA7-F9B81D5A742D}">
      <dgm:prSet/>
      <dgm:spPr/>
      <dgm:t>
        <a:bodyPr/>
        <a:lstStyle/>
        <a:p>
          <a:endParaRPr lang="de-DE"/>
        </a:p>
      </dgm:t>
    </dgm:pt>
    <mc:AlternateContent xmlns:mc="http://schemas.openxmlformats.org/markup-compatibility/2006" xmlns:a14="http://schemas.microsoft.com/office/drawing/2010/main">
      <mc:Choice Requires="a14">
        <dgm:pt modelId="{F847B9C1-02F2-4062-B2AA-1CD04ACF76CC}">
          <dgm:prSet phldrT="[Text]" custT="1"/>
          <dgm:spPr>
            <a:noFill/>
            <a:ln w="19050">
              <a:solidFill>
                <a:schemeClr val="accent1"/>
              </a:solidFill>
            </a:ln>
          </dgm:spPr>
          <dgm:t>
            <a:bodyPr/>
            <a:lstStyle/>
            <a:p>
              <a:r>
                <a:rPr lang="el-GR" sz="2000" dirty="0">
                  <a:solidFill>
                    <a:schemeClr val="tx1"/>
                  </a:solidFill>
                </a:rPr>
                <a:t>μιμητικ</a:t>
              </a:r>
              <a14:m>
                <m:oMath xmlns:m="http://schemas.openxmlformats.org/officeDocument/2006/math">
                  <m:acc>
                    <m:accPr>
                      <m:chr m:val="́"/>
                      <m:ctrlPr>
                        <a:rPr lang="de-DE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m:rPr>
                          <m:sty m:val="p"/>
                        </m:rPr>
                        <a:rPr lang="el-GR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η</m:t>
                      </m:r>
                    </m:e>
                  </m:acc>
                </m:oMath>
              </a14:m>
              <a:endParaRPr lang="el-GR" sz="2000" dirty="0">
                <a:solidFill>
                  <a:schemeClr val="tx1"/>
                </a:solidFill>
              </a:endParaRPr>
            </a:p>
          </dgm:t>
        </dgm:pt>
      </mc:Choice>
      <mc:Fallback xmlns="">
        <dgm:pt modelId="{F847B9C1-02F2-4062-B2AA-1CD04ACF76CC}">
          <dgm:prSet phldrT="[Text]" custT="1"/>
          <dgm:spPr>
            <a:noFill/>
            <a:ln w="19050">
              <a:solidFill>
                <a:schemeClr val="accent1"/>
              </a:solidFill>
            </a:ln>
          </dgm:spPr>
          <dgm:t>
            <a:bodyPr/>
            <a:lstStyle/>
            <a:p>
              <a:r>
                <a:rPr lang="el-GR" sz="2000" dirty="0">
                  <a:solidFill>
                    <a:schemeClr val="tx1"/>
                  </a:solidFill>
                </a:rPr>
                <a:t>μιμητικ</a:t>
              </a:r>
              <a:r>
                <a:rPr lang="el-GR" sz="2000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η</a:t>
              </a:r>
              <a:r>
                <a:rPr lang="de-DE" sz="2000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 ́</a:t>
              </a:r>
              <a:endParaRPr lang="el-GR" sz="2000" dirty="0">
                <a:solidFill>
                  <a:schemeClr val="tx1"/>
                </a:solidFill>
              </a:endParaRPr>
            </a:p>
          </dgm:t>
        </dgm:pt>
      </mc:Fallback>
    </mc:AlternateContent>
    <dgm:pt modelId="{FAF0DED7-BFC9-45C0-A795-1186C943D0D0}" type="parTrans" cxnId="{2AE65827-E18E-4266-85CE-3EA534B7D557}">
      <dgm:prSet/>
      <dgm:spPr/>
      <dgm:t>
        <a:bodyPr/>
        <a:lstStyle/>
        <a:p>
          <a:endParaRPr lang="de-DE"/>
        </a:p>
      </dgm:t>
    </dgm:pt>
    <dgm:pt modelId="{BF8D45FC-4506-4928-BBD7-2D72811DDA67}" type="sibTrans" cxnId="{2AE65827-E18E-4266-85CE-3EA534B7D557}">
      <dgm:prSet/>
      <dgm:spPr/>
      <dgm:t>
        <a:bodyPr/>
        <a:lstStyle/>
        <a:p>
          <a:endParaRPr lang="de-DE"/>
        </a:p>
      </dgm:t>
    </dgm:pt>
    <dgm:pt modelId="{20CB30E1-297C-47D8-B7F5-2AE403BA34F0}" type="pres">
      <dgm:prSet presAssocID="{20054E3C-D8B8-4880-BAB2-4E75959B475B}" presName="Name0" presStyleCnt="0">
        <dgm:presLayoutVars>
          <dgm:dir/>
          <dgm:animLvl val="lvl"/>
          <dgm:resizeHandles val="exact"/>
        </dgm:presLayoutVars>
      </dgm:prSet>
      <dgm:spPr/>
    </dgm:pt>
    <dgm:pt modelId="{735D9B0D-29C2-4002-97A0-B28D02FCE07B}" type="pres">
      <dgm:prSet presAssocID="{70F4D9C1-2200-4275-9829-CC1C6A0595E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ABE17EB-D1D7-4CF6-B2CF-45E2FC09B560}" type="pres">
      <dgm:prSet presAssocID="{4AD7F1B3-E1CE-4B74-9BFA-0E6AD97C717B}" presName="parTxOnlySpace" presStyleCnt="0"/>
      <dgm:spPr/>
    </dgm:pt>
    <dgm:pt modelId="{10E4A2B4-812D-4996-9ACF-64D6873B0840}" type="pres">
      <dgm:prSet presAssocID="{B6DD79ED-13DD-45C4-9431-E8370F1A289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B2CBFDB-0ADA-427D-B53E-409D24B119A4}" type="pres">
      <dgm:prSet presAssocID="{33A42A1F-1636-4C17-9924-86D660314CB4}" presName="parTxOnlySpace" presStyleCnt="0"/>
      <dgm:spPr/>
    </dgm:pt>
    <dgm:pt modelId="{70A81EE5-7AEB-4FDA-945D-CAF68C27E909}" type="pres">
      <dgm:prSet presAssocID="{F847B9C1-02F2-4062-B2AA-1CD04ACF76C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AE65827-E18E-4266-85CE-3EA534B7D557}" srcId="{20054E3C-D8B8-4880-BAB2-4E75959B475B}" destId="{F847B9C1-02F2-4062-B2AA-1CD04ACF76CC}" srcOrd="2" destOrd="0" parTransId="{FAF0DED7-BFC9-45C0-A795-1186C943D0D0}" sibTransId="{BF8D45FC-4506-4928-BBD7-2D72811DDA67}"/>
    <dgm:cxn modelId="{A515012A-4D61-46FB-9E97-D39895400ECB}" type="presOf" srcId="{70F4D9C1-2200-4275-9829-CC1C6A0595EC}" destId="{735D9B0D-29C2-4002-97A0-B28D02FCE07B}" srcOrd="0" destOrd="0" presId="urn:microsoft.com/office/officeart/2005/8/layout/chevron1"/>
    <dgm:cxn modelId="{511DBD31-A16C-4B97-8CA7-F9B81D5A742D}" srcId="{20054E3C-D8B8-4880-BAB2-4E75959B475B}" destId="{B6DD79ED-13DD-45C4-9431-E8370F1A2893}" srcOrd="1" destOrd="0" parTransId="{93E497D9-48AD-4E2A-BE1A-97FE7046B7EB}" sibTransId="{33A42A1F-1636-4C17-9924-86D660314CB4}"/>
    <dgm:cxn modelId="{B3CCE465-205A-4A56-A6DD-EF99A6E911CA}" type="presOf" srcId="{B6DD79ED-13DD-45C4-9431-E8370F1A2893}" destId="{10E4A2B4-812D-4996-9ACF-64D6873B0840}" srcOrd="0" destOrd="0" presId="urn:microsoft.com/office/officeart/2005/8/layout/chevron1"/>
    <dgm:cxn modelId="{F1994272-3866-4818-B919-6EF1A8044CCB}" type="presOf" srcId="{F847B9C1-02F2-4062-B2AA-1CD04ACF76CC}" destId="{70A81EE5-7AEB-4FDA-945D-CAF68C27E909}" srcOrd="0" destOrd="0" presId="urn:microsoft.com/office/officeart/2005/8/layout/chevron1"/>
    <dgm:cxn modelId="{C15DC595-F1C1-4EAA-8535-CCCB49150D0F}" type="presOf" srcId="{20054E3C-D8B8-4880-BAB2-4E75959B475B}" destId="{20CB30E1-297C-47D8-B7F5-2AE403BA34F0}" srcOrd="0" destOrd="0" presId="urn:microsoft.com/office/officeart/2005/8/layout/chevron1"/>
    <dgm:cxn modelId="{49350BE9-9140-452B-AF9E-75DB3E69ADCA}" srcId="{20054E3C-D8B8-4880-BAB2-4E75959B475B}" destId="{70F4D9C1-2200-4275-9829-CC1C6A0595EC}" srcOrd="0" destOrd="0" parTransId="{13CE208C-24AA-43F3-8BD1-AFAAF52AB149}" sibTransId="{4AD7F1B3-E1CE-4B74-9BFA-0E6AD97C717B}"/>
    <dgm:cxn modelId="{F1F6EF66-5E0C-4582-BC25-88D38AAEE278}" type="presParOf" srcId="{20CB30E1-297C-47D8-B7F5-2AE403BA34F0}" destId="{735D9B0D-29C2-4002-97A0-B28D02FCE07B}" srcOrd="0" destOrd="0" presId="urn:microsoft.com/office/officeart/2005/8/layout/chevron1"/>
    <dgm:cxn modelId="{D7D35262-DA1B-4900-B9BB-B6567B05D624}" type="presParOf" srcId="{20CB30E1-297C-47D8-B7F5-2AE403BA34F0}" destId="{CABE17EB-D1D7-4CF6-B2CF-45E2FC09B560}" srcOrd="1" destOrd="0" presId="urn:microsoft.com/office/officeart/2005/8/layout/chevron1"/>
    <dgm:cxn modelId="{0F140917-6263-42EB-883A-7B2E7B0DA598}" type="presParOf" srcId="{20CB30E1-297C-47D8-B7F5-2AE403BA34F0}" destId="{10E4A2B4-812D-4996-9ACF-64D6873B0840}" srcOrd="2" destOrd="0" presId="urn:microsoft.com/office/officeart/2005/8/layout/chevron1"/>
    <dgm:cxn modelId="{F75E27D8-8BEC-4A77-9590-7728DA4676F6}" type="presParOf" srcId="{20CB30E1-297C-47D8-B7F5-2AE403BA34F0}" destId="{5B2CBFDB-0ADA-427D-B53E-409D24B119A4}" srcOrd="3" destOrd="0" presId="urn:microsoft.com/office/officeart/2005/8/layout/chevron1"/>
    <dgm:cxn modelId="{FBF50083-DBA4-4A3F-A194-DAF179BF4961}" type="presParOf" srcId="{20CB30E1-297C-47D8-B7F5-2AE403BA34F0}" destId="{70A81EE5-7AEB-4FDA-945D-CAF68C27E90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054E3C-D8B8-4880-BAB2-4E75959B475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F4D9C1-2200-4275-9829-CC1C6A0595EC}">
      <dgm:prSet phldrT="[Text]" custT="1"/>
      <dgm:spPr>
        <a:noFill/>
        <a:ln w="76200">
          <a:solidFill>
            <a:schemeClr val="accent1"/>
          </a:solidFill>
        </a:ln>
      </dgm:spPr>
      <dgm:t>
        <a:bodyPr/>
        <a:lstStyle/>
        <a:p>
          <a:r>
            <a:rPr lang="el-GR" sz="2000" dirty="0" err="1">
              <a:solidFill>
                <a:schemeClr val="tx1"/>
              </a:solidFill>
            </a:rPr>
            <a:t>ἰδέα</a:t>
          </a:r>
          <a:endParaRPr lang="de-DE" sz="2000" dirty="0">
            <a:solidFill>
              <a:schemeClr val="tx1"/>
            </a:solidFill>
          </a:endParaRPr>
        </a:p>
      </dgm:t>
    </dgm:pt>
    <dgm:pt modelId="{13CE208C-24AA-43F3-8BD1-AFAAF52AB149}" type="parTrans" cxnId="{49350BE9-9140-452B-AF9E-75DB3E69ADCA}">
      <dgm:prSet/>
      <dgm:spPr/>
      <dgm:t>
        <a:bodyPr/>
        <a:lstStyle/>
        <a:p>
          <a:endParaRPr lang="de-DE"/>
        </a:p>
      </dgm:t>
    </dgm:pt>
    <dgm:pt modelId="{4AD7F1B3-E1CE-4B74-9BFA-0E6AD97C717B}" type="sibTrans" cxnId="{49350BE9-9140-452B-AF9E-75DB3E69ADCA}">
      <dgm:prSet/>
      <dgm:spPr/>
      <dgm:t>
        <a:bodyPr/>
        <a:lstStyle/>
        <a:p>
          <a:endParaRPr lang="de-DE"/>
        </a:p>
      </dgm:t>
    </dgm:pt>
    <dgm:pt modelId="{B6DD79ED-13DD-45C4-9431-E8370F1A2893}">
      <dgm:prSet phldrT="[Text]" custT="1"/>
      <dgm:spPr>
        <a:noFill/>
        <a:ln w="38100">
          <a:solidFill>
            <a:schemeClr val="accent1"/>
          </a:solidFill>
        </a:ln>
      </dgm:spPr>
      <dgm:t>
        <a:bodyPr/>
        <a:lstStyle/>
        <a:p>
          <a:r>
            <a:rPr lang="el-GR" sz="2000" dirty="0" err="1">
              <a:solidFill>
                <a:schemeClr val="tx1"/>
              </a:solidFill>
            </a:rPr>
            <a:t>φαινόμενον</a:t>
          </a:r>
          <a:endParaRPr lang="el-GR" sz="2000" dirty="0">
            <a:solidFill>
              <a:schemeClr val="tx1"/>
            </a:solidFill>
          </a:endParaRPr>
        </a:p>
      </dgm:t>
    </dgm:pt>
    <dgm:pt modelId="{93E497D9-48AD-4E2A-BE1A-97FE7046B7EB}" type="parTrans" cxnId="{511DBD31-A16C-4B97-8CA7-F9B81D5A742D}">
      <dgm:prSet/>
      <dgm:spPr/>
      <dgm:t>
        <a:bodyPr/>
        <a:lstStyle/>
        <a:p>
          <a:endParaRPr lang="de-DE"/>
        </a:p>
      </dgm:t>
    </dgm:pt>
    <dgm:pt modelId="{33A42A1F-1636-4C17-9924-86D660314CB4}" type="sibTrans" cxnId="{511DBD31-A16C-4B97-8CA7-F9B81D5A742D}">
      <dgm:prSet/>
      <dgm:spPr/>
      <dgm:t>
        <a:bodyPr/>
        <a:lstStyle/>
        <a:p>
          <a:endParaRPr lang="de-DE"/>
        </a:p>
      </dgm:t>
    </dgm:pt>
    <dgm:pt modelId="{F847B9C1-02F2-4062-B2AA-1CD04ACF76CC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  <a:ln w="19050">
          <a:solidFill>
            <a:schemeClr val="accent1"/>
          </a:solidFill>
        </a:ln>
      </dgm:spPr>
      <dgm:t>
        <a:bodyPr/>
        <a:lstStyle/>
        <a:p>
          <a:r>
            <a:rPr lang="de-DE">
              <a:noFill/>
            </a:rPr>
            <a:t> </a:t>
          </a:r>
        </a:p>
      </dgm:t>
    </dgm:pt>
    <dgm:pt modelId="{FAF0DED7-BFC9-45C0-A795-1186C943D0D0}" type="parTrans" cxnId="{2AE65827-E18E-4266-85CE-3EA534B7D557}">
      <dgm:prSet/>
      <dgm:spPr/>
      <dgm:t>
        <a:bodyPr/>
        <a:lstStyle/>
        <a:p>
          <a:endParaRPr lang="de-DE"/>
        </a:p>
      </dgm:t>
    </dgm:pt>
    <dgm:pt modelId="{BF8D45FC-4506-4928-BBD7-2D72811DDA67}" type="sibTrans" cxnId="{2AE65827-E18E-4266-85CE-3EA534B7D557}">
      <dgm:prSet/>
      <dgm:spPr/>
      <dgm:t>
        <a:bodyPr/>
        <a:lstStyle/>
        <a:p>
          <a:endParaRPr lang="de-DE"/>
        </a:p>
      </dgm:t>
    </dgm:pt>
    <dgm:pt modelId="{20CB30E1-297C-47D8-B7F5-2AE403BA34F0}" type="pres">
      <dgm:prSet presAssocID="{20054E3C-D8B8-4880-BAB2-4E75959B475B}" presName="Name0" presStyleCnt="0">
        <dgm:presLayoutVars>
          <dgm:dir/>
          <dgm:animLvl val="lvl"/>
          <dgm:resizeHandles val="exact"/>
        </dgm:presLayoutVars>
      </dgm:prSet>
      <dgm:spPr/>
    </dgm:pt>
    <dgm:pt modelId="{735D9B0D-29C2-4002-97A0-B28D02FCE07B}" type="pres">
      <dgm:prSet presAssocID="{70F4D9C1-2200-4275-9829-CC1C6A0595E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ABE17EB-D1D7-4CF6-B2CF-45E2FC09B560}" type="pres">
      <dgm:prSet presAssocID="{4AD7F1B3-E1CE-4B74-9BFA-0E6AD97C717B}" presName="parTxOnlySpace" presStyleCnt="0"/>
      <dgm:spPr/>
    </dgm:pt>
    <dgm:pt modelId="{10E4A2B4-812D-4996-9ACF-64D6873B0840}" type="pres">
      <dgm:prSet presAssocID="{B6DD79ED-13DD-45C4-9431-E8370F1A289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B2CBFDB-0ADA-427D-B53E-409D24B119A4}" type="pres">
      <dgm:prSet presAssocID="{33A42A1F-1636-4C17-9924-86D660314CB4}" presName="parTxOnlySpace" presStyleCnt="0"/>
      <dgm:spPr/>
    </dgm:pt>
    <dgm:pt modelId="{70A81EE5-7AEB-4FDA-945D-CAF68C27E909}" type="pres">
      <dgm:prSet presAssocID="{F847B9C1-02F2-4062-B2AA-1CD04ACF76C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AE65827-E18E-4266-85CE-3EA534B7D557}" srcId="{20054E3C-D8B8-4880-BAB2-4E75959B475B}" destId="{F847B9C1-02F2-4062-B2AA-1CD04ACF76CC}" srcOrd="2" destOrd="0" parTransId="{FAF0DED7-BFC9-45C0-A795-1186C943D0D0}" sibTransId="{BF8D45FC-4506-4928-BBD7-2D72811DDA67}"/>
    <dgm:cxn modelId="{A515012A-4D61-46FB-9E97-D39895400ECB}" type="presOf" srcId="{70F4D9C1-2200-4275-9829-CC1C6A0595EC}" destId="{735D9B0D-29C2-4002-97A0-B28D02FCE07B}" srcOrd="0" destOrd="0" presId="urn:microsoft.com/office/officeart/2005/8/layout/chevron1"/>
    <dgm:cxn modelId="{511DBD31-A16C-4B97-8CA7-F9B81D5A742D}" srcId="{20054E3C-D8B8-4880-BAB2-4E75959B475B}" destId="{B6DD79ED-13DD-45C4-9431-E8370F1A2893}" srcOrd="1" destOrd="0" parTransId="{93E497D9-48AD-4E2A-BE1A-97FE7046B7EB}" sibTransId="{33A42A1F-1636-4C17-9924-86D660314CB4}"/>
    <dgm:cxn modelId="{B3CCE465-205A-4A56-A6DD-EF99A6E911CA}" type="presOf" srcId="{B6DD79ED-13DD-45C4-9431-E8370F1A2893}" destId="{10E4A2B4-812D-4996-9ACF-64D6873B0840}" srcOrd="0" destOrd="0" presId="urn:microsoft.com/office/officeart/2005/8/layout/chevron1"/>
    <dgm:cxn modelId="{F1994272-3866-4818-B919-6EF1A8044CCB}" type="presOf" srcId="{F847B9C1-02F2-4062-B2AA-1CD04ACF76CC}" destId="{70A81EE5-7AEB-4FDA-945D-CAF68C27E909}" srcOrd="0" destOrd="0" presId="urn:microsoft.com/office/officeart/2005/8/layout/chevron1"/>
    <dgm:cxn modelId="{C15DC595-F1C1-4EAA-8535-CCCB49150D0F}" type="presOf" srcId="{20054E3C-D8B8-4880-BAB2-4E75959B475B}" destId="{20CB30E1-297C-47D8-B7F5-2AE403BA34F0}" srcOrd="0" destOrd="0" presId="urn:microsoft.com/office/officeart/2005/8/layout/chevron1"/>
    <dgm:cxn modelId="{49350BE9-9140-452B-AF9E-75DB3E69ADCA}" srcId="{20054E3C-D8B8-4880-BAB2-4E75959B475B}" destId="{70F4D9C1-2200-4275-9829-CC1C6A0595EC}" srcOrd="0" destOrd="0" parTransId="{13CE208C-24AA-43F3-8BD1-AFAAF52AB149}" sibTransId="{4AD7F1B3-E1CE-4B74-9BFA-0E6AD97C717B}"/>
    <dgm:cxn modelId="{F1F6EF66-5E0C-4582-BC25-88D38AAEE278}" type="presParOf" srcId="{20CB30E1-297C-47D8-B7F5-2AE403BA34F0}" destId="{735D9B0D-29C2-4002-97A0-B28D02FCE07B}" srcOrd="0" destOrd="0" presId="urn:microsoft.com/office/officeart/2005/8/layout/chevron1"/>
    <dgm:cxn modelId="{D7D35262-DA1B-4900-B9BB-B6567B05D624}" type="presParOf" srcId="{20CB30E1-297C-47D8-B7F5-2AE403BA34F0}" destId="{CABE17EB-D1D7-4CF6-B2CF-45E2FC09B560}" srcOrd="1" destOrd="0" presId="urn:microsoft.com/office/officeart/2005/8/layout/chevron1"/>
    <dgm:cxn modelId="{0F140917-6263-42EB-883A-7B2E7B0DA598}" type="presParOf" srcId="{20CB30E1-297C-47D8-B7F5-2AE403BA34F0}" destId="{10E4A2B4-812D-4996-9ACF-64D6873B0840}" srcOrd="2" destOrd="0" presId="urn:microsoft.com/office/officeart/2005/8/layout/chevron1"/>
    <dgm:cxn modelId="{F75E27D8-8BEC-4A77-9590-7728DA4676F6}" type="presParOf" srcId="{20CB30E1-297C-47D8-B7F5-2AE403BA34F0}" destId="{5B2CBFDB-0ADA-427D-B53E-409D24B119A4}" srcOrd="3" destOrd="0" presId="urn:microsoft.com/office/officeart/2005/8/layout/chevron1"/>
    <dgm:cxn modelId="{FBF50083-DBA4-4A3F-A194-DAF179BF4961}" type="presParOf" srcId="{20CB30E1-297C-47D8-B7F5-2AE403BA34F0}" destId="{70A81EE5-7AEB-4FDA-945D-CAF68C27E90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D9B0D-29C2-4002-97A0-B28D02FCE07B}">
      <dsp:nvSpPr>
        <dsp:cNvPr id="0" name=""/>
        <dsp:cNvSpPr/>
      </dsp:nvSpPr>
      <dsp:spPr>
        <a:xfrm>
          <a:off x="2094" y="317410"/>
          <a:ext cx="2552155" cy="1020862"/>
        </a:xfrm>
        <a:prstGeom prst="chevron">
          <a:avLst/>
        </a:pr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 err="1">
              <a:solidFill>
                <a:schemeClr val="tx1"/>
              </a:solidFill>
            </a:rPr>
            <a:t>ἰδέα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512525" y="317410"/>
        <a:ext cx="1531293" cy="1020862"/>
      </dsp:txXfrm>
    </dsp:sp>
    <dsp:sp modelId="{10E4A2B4-812D-4996-9ACF-64D6873B0840}">
      <dsp:nvSpPr>
        <dsp:cNvPr id="0" name=""/>
        <dsp:cNvSpPr/>
      </dsp:nvSpPr>
      <dsp:spPr>
        <a:xfrm>
          <a:off x="2299034" y="317410"/>
          <a:ext cx="2552155" cy="1020862"/>
        </a:xfrm>
        <a:prstGeom prst="chevron">
          <a:avLst/>
        </a:prstGeom>
        <a:noFill/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 err="1">
              <a:solidFill>
                <a:schemeClr val="tx1"/>
              </a:solidFill>
            </a:rPr>
            <a:t>φαινόμενον</a:t>
          </a:r>
          <a:endParaRPr lang="el-GR" sz="2000" kern="1200" dirty="0">
            <a:solidFill>
              <a:schemeClr val="tx1"/>
            </a:solidFill>
          </a:endParaRPr>
        </a:p>
      </dsp:txBody>
      <dsp:txXfrm>
        <a:off x="2809465" y="317410"/>
        <a:ext cx="1531293" cy="1020862"/>
      </dsp:txXfrm>
    </dsp:sp>
    <dsp:sp modelId="{70A81EE5-7AEB-4FDA-945D-CAF68C27E909}">
      <dsp:nvSpPr>
        <dsp:cNvPr id="0" name=""/>
        <dsp:cNvSpPr/>
      </dsp:nvSpPr>
      <dsp:spPr>
        <a:xfrm>
          <a:off x="4595974" y="317410"/>
          <a:ext cx="2552155" cy="1020862"/>
        </a:xfrm>
        <a:prstGeom prst="chevron">
          <a:avLst/>
        </a:pr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solidFill>
                <a:schemeClr val="tx1"/>
              </a:solidFill>
            </a:rPr>
            <a:t>μιμητικ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́"/>
                  <m:ctrlPr>
                    <a:rPr lang="de-DE" sz="2000" i="1" kern="1200" smtClean="0">
                      <a:solidFill>
                        <a:schemeClr val="tx1"/>
                      </a:solidFill>
                      <a:latin typeface="Cambria Math" panose="02040503050406030204" pitchFamily="18" charset="0"/>
                    </a:rPr>
                  </m:ctrlPr>
                </m:accPr>
                <m:e>
                  <m:r>
                    <m:rPr>
                      <m:sty m:val="p"/>
                    </m:rPr>
                    <a:rPr lang="el-GR" sz="2000" b="0" i="0" kern="1200" smtClean="0">
                      <a:solidFill>
                        <a:schemeClr val="tx1"/>
                      </a:solidFill>
                      <a:latin typeface="Cambria Math" panose="02040503050406030204" pitchFamily="18" charset="0"/>
                    </a:rPr>
                    <m:t>η</m:t>
                  </m:r>
                </m:e>
              </m:acc>
            </m:oMath>
          </a14:m>
          <a:endParaRPr lang="el-GR" sz="2000" kern="1200" dirty="0">
            <a:solidFill>
              <a:schemeClr val="tx1"/>
            </a:solidFill>
          </a:endParaRPr>
        </a:p>
      </dsp:txBody>
      <dsp:txXfrm>
        <a:off x="5106405" y="317410"/>
        <a:ext cx="1531293" cy="102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7E5F9-A3B6-465A-91A2-C6229A8F4EEA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5EB4-E63C-45FB-8E3A-68C9384D92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18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0FF15-3756-4F86-A901-5287BAD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E81738-A114-4A88-B713-3F6973A69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E6A053-F9EE-49E3-8D76-2A6027AD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BBF393-0189-411B-A8DB-5B11F144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CC4783-FCCC-4DAC-ACC1-DEBA06E7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47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058C3-EF60-45B5-9114-FDF11583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D4528A-BEEC-4B93-9B96-8596A111D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90E5BA-956F-4252-B6D1-37143A01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211ED8-9FF6-4B57-87F8-DC56C258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53662E-89BA-4AC8-A9C2-4A8C90D7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8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05A80C-4979-4618-8CF1-83BD66910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786E44B-B9B2-4D6B-B905-DD54BB2C3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5B01EF-E168-4848-9895-02A9529D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B85EFA-7671-4FAB-A813-2113072A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B45547-61AE-4D19-A542-813FC518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7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04AC9-F0C2-4F62-9009-AE0C0C19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711971-E398-4384-B4BA-599B68151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6BDD13-4836-472D-AF8A-D8D9976B6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EFAA0-A0BE-48B0-84B3-D390D74A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1EFAA5-122C-43EF-93F3-99112112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75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7F8E89-058E-4273-ADBB-090A68DB2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F08AA5-28F6-4E78-B80F-FC15801C7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B0BA27-F0E9-4DB0-A8B7-D5C98481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180C47-D56E-4BD6-92E0-C13543FF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32B36-5432-4F6B-B2C2-AB0F3AB5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17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2E7AE-56A3-4815-BEAC-FD2DB02B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39BF02-4E35-4415-8276-BA26B367D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AF8D06-61BE-4437-B50A-5D3226FF0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D54067-C7F2-48D6-AA04-3CE3FE21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98BA83-89A5-451A-AB5C-C1B45534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5E81BE-10F5-4210-8DB3-D6EC62E2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49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60098-406A-4EE9-9A42-7D905DD73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9E1096-DF64-410E-8FBF-F34C39B65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903B9A-2B66-42DE-8A06-AAD32E3D8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516B108-DCB9-43BA-B167-BE995C822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5C4216-4290-4AD7-90F7-3EA7A6E8B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13DB92-3D59-46EA-A92E-FC8DC307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D66210A-1EFA-44EC-9CFE-8B853FC4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18F466-899F-4C1B-9635-EC6A1F08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78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6055E-14D2-4006-93A4-BE858613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D6065B-8B73-47D2-9B14-29E5B9F8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1A3AF7-184F-4791-9653-E7B42E5E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2DFE7B-33BC-4B52-B4D0-873F9141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48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40E720-58FA-4BE8-BEA8-2F1AFB9B5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DC8866-7138-4FE5-BB4A-D079BA13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E13927-CE41-4BC5-8CBC-0754E852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91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39056-79FD-4BED-904E-B916ACD0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83447C-3E2A-4E7E-B5D1-02AF5C72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D802C6-FA0C-4641-A531-2941EBEA0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A9A04-0BC6-43CC-B79E-FCE0CDE7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6EFA5A-B2F0-41B1-975F-558CF4D9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D2B23B-AE45-45AF-82AC-A011FE4FA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25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E85F4-404B-4CAA-B561-D5CD8009B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02EBD4-D566-42A4-9919-AE70F87E4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120F8E-FA90-49AC-A1A8-214E0E06E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C20D36-FCB8-40EC-B223-FF0897E8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D45EC8-D0A6-4D8F-B863-0414AE80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B1F7A8-2768-4FED-AEDE-9E8BD991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7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919940-8DAC-497F-AE1D-68EAF39C9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1C05E8-BE38-4618-9153-4F871F351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3201F8-988B-4AD2-94CE-71BCBCB87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B27A-3ABE-4DFC-9B2B-ADA604D47A03}" type="datetimeFigureOut">
              <a:rPr lang="de-DE" smtClean="0"/>
              <a:t>18.11.2021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2BFF0F-B278-4BF6-920F-1B8482BD3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F98F75-85EF-4E9C-9FD4-C1DA01CFA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7AF9-4521-4203-A33D-3CD5C9DDC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05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6.svg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6BCA5620-2D49-4812-97AF-DB523D4A3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66738"/>
              </p:ext>
            </p:extLst>
          </p:nvPr>
        </p:nvGraphicFramePr>
        <p:xfrm>
          <a:off x="541866" y="3150076"/>
          <a:ext cx="7095066" cy="2320227"/>
        </p:xfrm>
        <a:graphic>
          <a:graphicData uri="http://schemas.openxmlformats.org/drawingml/2006/table">
            <a:tbl>
              <a:tblPr firstRow="1" firstCol="1" bandRow="1"/>
              <a:tblGrid>
                <a:gridCol w="4469045">
                  <a:extLst>
                    <a:ext uri="{9D8B030D-6E8A-4147-A177-3AD203B41FA5}">
                      <a16:colId xmlns:a16="http://schemas.microsoft.com/office/drawing/2014/main" val="624255814"/>
                    </a:ext>
                  </a:extLst>
                </a:gridCol>
                <a:gridCol w="2626021">
                  <a:extLst>
                    <a:ext uri="{9D8B030D-6E8A-4147-A177-3AD203B41FA5}">
                      <a16:colId xmlns:a16="http://schemas.microsoft.com/office/drawing/2014/main" val="933029135"/>
                    </a:ext>
                  </a:extLst>
                </a:gridCol>
              </a:tblGrid>
              <a:tr h="657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Geteiltes Leid ist halbes Leid?</a:t>
                      </a:r>
                      <a:r>
                        <a:rPr lang="de-DE" sz="2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Eine Untersuchung der Tragödientheorien Platons und Aristoteles‘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b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 Kurzvortrag von </a:t>
                      </a:r>
                      <a:b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Emilia Kaminski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40035"/>
                  </a:ext>
                </a:extLst>
              </a:tr>
            </a:tbl>
          </a:graphicData>
        </a:graphic>
      </p:graphicFrame>
      <p:pic>
        <p:nvPicPr>
          <p:cNvPr id="24" name="Grafik 23">
            <a:extLst>
              <a:ext uri="{FF2B5EF4-FFF2-40B4-BE49-F238E27FC236}">
                <a16:creationId xmlns:a16="http://schemas.microsoft.com/office/drawing/2014/main" id="{FC67F429-48CB-4396-92AB-F92C07C4B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364" y="371258"/>
            <a:ext cx="4968671" cy="499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8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1B6EA66-0CD2-4947-B6AB-C5C60A523953}"/>
              </a:ext>
            </a:extLst>
          </p:cNvPr>
          <p:cNvSpPr txBox="1"/>
          <p:nvPr/>
        </p:nvSpPr>
        <p:spPr>
          <a:xfrm>
            <a:off x="1087977" y="911256"/>
            <a:ext cx="5762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Inhaltsverzeichnis: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E3607AA-750B-440D-BC3F-2F0A843A5B46}"/>
              </a:ext>
            </a:extLst>
          </p:cNvPr>
          <p:cNvSpPr txBox="1"/>
          <p:nvPr/>
        </p:nvSpPr>
        <p:spPr>
          <a:xfrm>
            <a:off x="1087977" y="2207335"/>
            <a:ext cx="9524339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Platons π</a:t>
            </a:r>
            <a:r>
              <a:rPr lang="de-DE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ολιτεί</a:t>
            </a: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  über die Wirkung der Tragödie</a:t>
            </a: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Betrachtung der altgriechischen Textfassung</a:t>
            </a: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Tragödie als Einführung einer schlechten Verfassung in der Seele</a:t>
            </a:r>
            <a:endParaRPr lang="de-DE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viel Wahrheit ist der Dichtung inne?</a:t>
            </a: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besondere Gefahr der Tragödie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75000"/>
            </a:pPr>
            <a:endParaRPr lang="de-D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Aristoteles‘ π</a:t>
            </a:r>
            <a:r>
              <a:rPr lang="de-DE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οιητική</a:t>
            </a: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als Weiterentwicklung der platonischen Lehre</a:t>
            </a: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Betrachtung der altgriechischen Textfassung</a:t>
            </a:r>
            <a:endParaRPr lang="de-DE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Furcht oder Schrecken? Mitleid oder Rührung?</a:t>
            </a:r>
            <a:endParaRPr lang="de-D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Genitiv-Problem</a:t>
            </a:r>
          </a:p>
          <a:p>
            <a:pPr lvl="1">
              <a:buClr>
                <a:schemeClr val="accent1">
                  <a:lumMod val="50000"/>
                </a:schemeClr>
              </a:buClr>
              <a:buSzPct val="75000"/>
            </a:pPr>
            <a:endParaRPr lang="de-DE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Warum eine Auseinandersetzung mit antiken Originaltexten auch heute noch sinnvoll ist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F726F74B-591F-42F6-9D77-D2F9A7AB0779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6B68B2B9-B0B8-4C9D-B088-E0A85221F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5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CB214F3-7277-4D6E-9D71-4230A0B92300}"/>
              </a:ext>
            </a:extLst>
          </p:cNvPr>
          <p:cNvSpPr txBox="1"/>
          <p:nvPr/>
        </p:nvSpPr>
        <p:spPr>
          <a:xfrm>
            <a:off x="3048000" y="1291786"/>
            <a:ext cx="60960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/>
              <a:t>ταὐτὸν καὶ τὸν μιμητικὸν ποιη-</a:t>
            </a:r>
          </a:p>
          <a:p>
            <a:r>
              <a:rPr lang="el-GR" sz="2000" dirty="0"/>
              <a:t>τὴν φήσομεν κακὴν πολιτείαν ἰδίᾳ ἑκάστου τῇ ψυχῇ</a:t>
            </a:r>
          </a:p>
          <a:p>
            <a:r>
              <a:rPr lang="el-GR" sz="2000" dirty="0"/>
              <a:t>ἐμποιεῖν, τῷ ἀνοήτῳ αὐτῆς χαριζόµενον καὶ οὔτε τὰ</a:t>
            </a:r>
          </a:p>
          <a:p>
            <a:r>
              <a:rPr lang="el-GR" sz="2000" dirty="0"/>
              <a:t>µείζω οὔτε τὰ ἐλάττω διαγιγνώσκοντι, ἀλλὰ τὰ αὐτὰ</a:t>
            </a:r>
          </a:p>
          <a:p>
            <a:r>
              <a:rPr lang="el-GR" sz="2000" dirty="0"/>
              <a:t>τοτὲ μὲν μεγάλα ἡγουμένῳ, τοτὲ δὲ σµικρά, εἴδωλα</a:t>
            </a:r>
          </a:p>
          <a:p>
            <a:r>
              <a:rPr lang="el-GR" sz="2000" dirty="0"/>
              <a:t>εἰδωλοποιοῦντα, τοῦ δὲ ἀλη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l-GR" sz="2000" dirty="0"/>
              <a:t>οῦς πόρρω πάνυ </a:t>
            </a:r>
            <a:r>
              <a:rPr lang="el-GR" sz="2000" dirty="0" err="1"/>
              <a:t>ἀφεσ</a:t>
            </a:r>
            <a:r>
              <a:rPr lang="el-GR" sz="2000" dirty="0"/>
              <a:t>-</a:t>
            </a:r>
          </a:p>
          <a:p>
            <a:r>
              <a:rPr lang="el-GR" sz="2000" dirty="0"/>
              <a:t>τῶτα.</a:t>
            </a:r>
          </a:p>
          <a:p>
            <a:endParaRPr lang="de-DE" sz="2000" dirty="0"/>
          </a:p>
          <a:p>
            <a:r>
              <a:rPr lang="el-GR" sz="2000" dirty="0"/>
              <a:t>Πάνυ μὲν οὖν. </a:t>
            </a:r>
          </a:p>
          <a:p>
            <a:endParaRPr lang="el-GR" sz="2000" dirty="0"/>
          </a:p>
          <a:p>
            <a:r>
              <a:rPr lang="el-GR" sz="2000" dirty="0" err="1"/>
              <a:t>Οὐ</a:t>
            </a:r>
            <a:r>
              <a:rPr lang="el-GR" sz="2000" dirty="0"/>
              <a:t> μέντοι πω τό γε μέγιστον κατηγορήκαµεν</a:t>
            </a:r>
          </a:p>
          <a:p>
            <a:r>
              <a:rPr lang="el-GR" sz="2000" dirty="0"/>
              <a:t>αὐτῆς. Τὸ γὰρ καὶ τοὺς ἐπιεικεῖς ἱκανὴν εἶναι λω-</a:t>
            </a:r>
          </a:p>
          <a:p>
            <a:r>
              <a:rPr lang="el-GR" sz="2000" dirty="0"/>
              <a:t>βᾶσ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l-GR" sz="2000" dirty="0"/>
              <a:t>αι, ἐκτὸς πάνυ τινῶν ὀλίγων, πάνδεινόν που.</a:t>
            </a:r>
            <a:endParaRPr lang="de-DE" sz="2000" dirty="0"/>
          </a:p>
          <a:p>
            <a:endParaRPr lang="de-DE" sz="2000" dirty="0"/>
          </a:p>
          <a:p>
            <a:pPr algn="ctr"/>
            <a:endParaRPr lang="de-DE" sz="2000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566CB94-D573-4371-822E-68A85F258B9F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36">
            <a:extLst>
              <a:ext uri="{FF2B5EF4-FFF2-40B4-BE49-F238E27FC236}">
                <a16:creationId xmlns:a16="http://schemas.microsoft.com/office/drawing/2014/main" id="{DB769308-BCF7-4C59-97B7-09414C4C516C}"/>
              </a:ext>
            </a:extLst>
          </p:cNvPr>
          <p:cNvSpPr txBox="1">
            <a:spLocks/>
          </p:cNvSpPr>
          <p:nvPr/>
        </p:nvSpPr>
        <p:spPr>
          <a:xfrm>
            <a:off x="278274" y="91586"/>
            <a:ext cx="3760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Platons π</a:t>
            </a:r>
            <a:r>
              <a:rPr lang="de-DE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ολιτεί</a:t>
            </a:r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 über die Wirkung der Tragödie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D1CA052-0991-4AE2-88A2-3BBD51C61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FFCCC6B-368E-4D1B-A9AA-DC712D6557A8}"/>
              </a:ext>
            </a:extLst>
          </p:cNvPr>
          <p:cNvSpPr txBox="1"/>
          <p:nvPr/>
        </p:nvSpPr>
        <p:spPr>
          <a:xfrm>
            <a:off x="8991219" y="1680763"/>
            <a:ext cx="159082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Kernaussage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132EE14-44C8-4E18-A61D-6782EB838DBA}"/>
              </a:ext>
            </a:extLst>
          </p:cNvPr>
          <p:cNvSpPr txBox="1"/>
          <p:nvPr/>
        </p:nvSpPr>
        <p:spPr>
          <a:xfrm>
            <a:off x="8991219" y="2897789"/>
            <a:ext cx="1595309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Kernaussage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B7F32CC-DDA5-4E69-9F3E-4C9C1DF17A70}"/>
              </a:ext>
            </a:extLst>
          </p:cNvPr>
          <p:cNvSpPr txBox="1"/>
          <p:nvPr/>
        </p:nvSpPr>
        <p:spPr>
          <a:xfrm>
            <a:off x="8991219" y="4807905"/>
            <a:ext cx="1595309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Kernaussage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FD7721D-523C-4AE4-AAF1-E9CFEDB3BFB0}"/>
              </a:ext>
            </a:extLst>
          </p:cNvPr>
          <p:cNvSpPr txBox="1"/>
          <p:nvPr/>
        </p:nvSpPr>
        <p:spPr>
          <a:xfrm>
            <a:off x="748594" y="2868441"/>
            <a:ext cx="1675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Tautologie</a:t>
            </a:r>
          </a:p>
          <a:p>
            <a:pPr algn="ctr"/>
            <a:r>
              <a:rPr lang="de-DE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(im weiteren Sinne)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3C0232-4883-4BAC-B2FC-CA28B097E694}"/>
              </a:ext>
            </a:extLst>
          </p:cNvPr>
          <p:cNvSpPr txBox="1"/>
          <p:nvPr/>
        </p:nvSpPr>
        <p:spPr>
          <a:xfrm>
            <a:off x="1128475" y="462323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Klimax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A23C8EEA-45E8-497E-8CCB-C63F9400981E}"/>
              </a:ext>
            </a:extLst>
          </p:cNvPr>
          <p:cNvCxnSpPr/>
          <p:nvPr/>
        </p:nvCxnSpPr>
        <p:spPr>
          <a:xfrm>
            <a:off x="4562475" y="1951154"/>
            <a:ext cx="1628775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F0901569-076D-4B28-8DA9-E8612DE1C177}"/>
              </a:ext>
            </a:extLst>
          </p:cNvPr>
          <p:cNvCxnSpPr>
            <a:cxnSpLocks/>
          </p:cNvCxnSpPr>
          <p:nvPr/>
        </p:nvCxnSpPr>
        <p:spPr>
          <a:xfrm>
            <a:off x="7696200" y="1951154"/>
            <a:ext cx="847725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46B8DEE-5338-402D-B9A6-870F867329E6}"/>
              </a:ext>
            </a:extLst>
          </p:cNvPr>
          <p:cNvCxnSpPr>
            <a:cxnSpLocks/>
          </p:cNvCxnSpPr>
          <p:nvPr/>
        </p:nvCxnSpPr>
        <p:spPr>
          <a:xfrm>
            <a:off x="3143250" y="2227379"/>
            <a:ext cx="89535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78A5FDD-B9C8-49A3-ACF5-D8B7D3B6D854}"/>
              </a:ext>
            </a:extLst>
          </p:cNvPr>
          <p:cNvCxnSpPr>
            <a:cxnSpLocks/>
          </p:cNvCxnSpPr>
          <p:nvPr/>
        </p:nvCxnSpPr>
        <p:spPr>
          <a:xfrm>
            <a:off x="5376862" y="3160829"/>
            <a:ext cx="3167063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E43282F-B483-4F76-AE06-C2149153FE2E}"/>
              </a:ext>
            </a:extLst>
          </p:cNvPr>
          <p:cNvCxnSpPr>
            <a:cxnSpLocks/>
          </p:cNvCxnSpPr>
          <p:nvPr/>
        </p:nvCxnSpPr>
        <p:spPr>
          <a:xfrm>
            <a:off x="3143250" y="3429000"/>
            <a:ext cx="5334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B0F88924-6787-4ABC-96EE-833F0D080537}"/>
              </a:ext>
            </a:extLst>
          </p:cNvPr>
          <p:cNvCxnSpPr>
            <a:cxnSpLocks/>
          </p:cNvCxnSpPr>
          <p:nvPr/>
        </p:nvCxnSpPr>
        <p:spPr>
          <a:xfrm>
            <a:off x="5019675" y="4992571"/>
            <a:ext cx="3100387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23FB357-6D14-4474-A157-FC4793D01B3F}"/>
              </a:ext>
            </a:extLst>
          </p:cNvPr>
          <p:cNvCxnSpPr>
            <a:cxnSpLocks/>
          </p:cNvCxnSpPr>
          <p:nvPr/>
        </p:nvCxnSpPr>
        <p:spPr>
          <a:xfrm>
            <a:off x="3143250" y="5275379"/>
            <a:ext cx="7239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8230CA82-455B-4A23-927E-745DC42BB436}"/>
              </a:ext>
            </a:extLst>
          </p:cNvPr>
          <p:cNvGrpSpPr/>
          <p:nvPr/>
        </p:nvGrpSpPr>
        <p:grpSpPr>
          <a:xfrm>
            <a:off x="3048000" y="1291785"/>
            <a:ext cx="6096000" cy="4708981"/>
            <a:chOff x="3048000" y="1291785"/>
            <a:chExt cx="6096000" cy="4708981"/>
          </a:xfrm>
        </p:grpSpPr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48025C74-E52B-465F-B193-90CDD1D4EC72}"/>
                </a:ext>
              </a:extLst>
            </p:cNvPr>
            <p:cNvSpPr txBox="1"/>
            <p:nvPr/>
          </p:nvSpPr>
          <p:spPr>
            <a:xfrm>
              <a:off x="3048000" y="1291785"/>
              <a:ext cx="6096000" cy="47089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000" dirty="0"/>
                <a:t>ταὐτὸν καὶ τὸν μιμητικὸν ποιη-</a:t>
              </a:r>
            </a:p>
            <a:p>
              <a:r>
                <a:rPr lang="el-GR" sz="2000" dirty="0"/>
                <a:t>τὴν φήσομεν κακὴν πολιτείαν ἰδίᾳ ἑκάστου τῇ ψυχῇ</a:t>
              </a:r>
            </a:p>
            <a:p>
              <a:r>
                <a:rPr lang="el-GR" sz="2000" dirty="0"/>
                <a:t>ἐμποιεῖν, τῷ ἀνοήτῳ αὐτῆς χαριζόµενον καὶ </a:t>
              </a:r>
              <a:r>
                <a:rPr lang="el-GR" sz="2000" dirty="0">
                  <a:solidFill>
                    <a:schemeClr val="accent1"/>
                  </a:solidFill>
                </a:rPr>
                <a:t>οὔτε τὰ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µείζω οὔτε τὰ ἐλάττω </a:t>
              </a:r>
              <a:r>
                <a:rPr lang="el-GR" sz="2000" dirty="0"/>
                <a:t>διαγιγνώσκοντι, ἀλλὰ τὰ αὐτὰ</a:t>
              </a:r>
            </a:p>
            <a:p>
              <a:r>
                <a:rPr lang="el-GR" sz="2000" dirty="0"/>
                <a:t>τοτὲ μὲν μεγάλα ἡγουμένῳ, τοτὲ δὲ σµικρά, εἴδωλα</a:t>
              </a:r>
            </a:p>
            <a:p>
              <a:r>
                <a:rPr lang="el-GR" sz="2000" dirty="0"/>
                <a:t>εἰδωλοποιοῦντα, τοῦ δὲ ἀλη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οῦς πόρρω πάνυ </a:t>
              </a:r>
              <a:r>
                <a:rPr lang="el-GR" sz="2000" dirty="0" err="1"/>
                <a:t>ἀφεσ</a:t>
              </a:r>
              <a:r>
                <a:rPr lang="el-GR" sz="2000" dirty="0"/>
                <a:t>-</a:t>
              </a:r>
            </a:p>
            <a:p>
              <a:r>
                <a:rPr lang="el-GR" sz="2000" dirty="0"/>
                <a:t>τῶτα.</a:t>
              </a:r>
            </a:p>
            <a:p>
              <a:endParaRPr lang="de-DE" sz="2000" dirty="0"/>
            </a:p>
            <a:p>
              <a:r>
                <a:rPr lang="el-GR" sz="2000" dirty="0"/>
                <a:t>Πάνυ μὲν οὖν. </a:t>
              </a:r>
            </a:p>
            <a:p>
              <a:endParaRPr lang="el-GR" sz="2000" dirty="0"/>
            </a:p>
            <a:p>
              <a:r>
                <a:rPr lang="el-GR" sz="2000" dirty="0" err="1"/>
                <a:t>Οὐ</a:t>
              </a:r>
              <a:r>
                <a:rPr lang="el-GR" sz="2000" dirty="0"/>
                <a:t> μέντοι πω τό γε μέγιστον κατηγορήκαµεν</a:t>
              </a:r>
            </a:p>
            <a:p>
              <a:r>
                <a:rPr lang="el-GR" sz="2000" dirty="0"/>
                <a:t>αὐτῆς. Τὸ γὰρ καὶ τοὺς ἐπιεικεῖς ἱκανὴν εἶναι λω-</a:t>
              </a:r>
            </a:p>
            <a:p>
              <a:r>
                <a:rPr lang="el-GR" sz="2000" dirty="0"/>
                <a:t>βᾶσ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αι, ἐκτὸς πάνυ τινῶν ὀλίγων, πάνδεινόν που.</a:t>
              </a:r>
              <a:endParaRPr lang="de-DE" sz="2000" dirty="0"/>
            </a:p>
            <a:p>
              <a:endParaRPr lang="de-DE" sz="2000" dirty="0"/>
            </a:p>
            <a:p>
              <a:pPr algn="ctr"/>
              <a:endParaRPr lang="de-DE" sz="2000" dirty="0"/>
            </a:p>
          </p:txBody>
        </p:sp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7DA2C681-345E-4919-B591-5E12257263C6}"/>
                </a:ext>
              </a:extLst>
            </p:cNvPr>
            <p:cNvGrpSpPr/>
            <p:nvPr/>
          </p:nvGrpSpPr>
          <p:grpSpPr>
            <a:xfrm>
              <a:off x="3143250" y="1951154"/>
              <a:ext cx="5400675" cy="3324225"/>
              <a:chOff x="3143250" y="1951154"/>
              <a:chExt cx="5400675" cy="3324225"/>
            </a:xfrm>
          </p:grpSpPr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9952C6AA-D373-4919-AB12-B9E8232E1E5F}"/>
                  </a:ext>
                </a:extLst>
              </p:cNvPr>
              <p:cNvCxnSpPr/>
              <p:nvPr/>
            </p:nvCxnSpPr>
            <p:spPr>
              <a:xfrm>
                <a:off x="4562475" y="1951154"/>
                <a:ext cx="162877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9AE8902E-D700-4F77-BB79-FD4BD836B2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6200" y="1951154"/>
                <a:ext cx="84772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8A1CE24-2F12-46A6-931B-F899FAA261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2227379"/>
                <a:ext cx="89535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971C02A9-D950-4EC5-82B0-6D3ADDFE9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6862" y="3160829"/>
                <a:ext cx="3167063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E4386556-0B21-43FA-8ECA-086C746BB3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3429000"/>
                <a:ext cx="5334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CA2DD578-3B3F-432B-8CFF-B9F5BC55F2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9675" y="4992571"/>
                <a:ext cx="3100387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EB83B0DD-43D7-45A4-9A9F-C51ABAAFC1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5275379"/>
                <a:ext cx="7239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Textfeld 38">
            <a:extLst>
              <a:ext uri="{FF2B5EF4-FFF2-40B4-BE49-F238E27FC236}">
                <a16:creationId xmlns:a16="http://schemas.microsoft.com/office/drawing/2014/main" id="{B86A1EDC-B15B-4745-8F7A-E1325E5574FB}"/>
              </a:ext>
            </a:extLst>
          </p:cNvPr>
          <p:cNvSpPr txBox="1"/>
          <p:nvPr/>
        </p:nvSpPr>
        <p:spPr>
          <a:xfrm>
            <a:off x="1025882" y="205009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Antithese</a:t>
            </a: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F5E20E66-06E8-43C6-B7FF-BAB81A77B81F}"/>
              </a:ext>
            </a:extLst>
          </p:cNvPr>
          <p:cNvGrpSpPr/>
          <p:nvPr/>
        </p:nvGrpSpPr>
        <p:grpSpPr>
          <a:xfrm>
            <a:off x="3048000" y="1291784"/>
            <a:ext cx="6096000" cy="4708981"/>
            <a:chOff x="3048000" y="1291784"/>
            <a:chExt cx="6096000" cy="4708981"/>
          </a:xfrm>
        </p:grpSpPr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FE48DF2B-7B39-4E9A-B837-EAF754DCE7C4}"/>
                </a:ext>
              </a:extLst>
            </p:cNvPr>
            <p:cNvSpPr txBox="1"/>
            <p:nvPr/>
          </p:nvSpPr>
          <p:spPr>
            <a:xfrm>
              <a:off x="3048000" y="1291784"/>
              <a:ext cx="6096000" cy="47089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000" dirty="0"/>
                <a:t>ταὐτὸν καὶ τὸν μιμητικὸν ποιη-</a:t>
              </a:r>
            </a:p>
            <a:p>
              <a:r>
                <a:rPr lang="el-GR" sz="2000" dirty="0"/>
                <a:t>τὴν φήσομεν κακὴν πολιτείαν ἰδίᾳ ἑκάστου τῇ ψυχῇ</a:t>
              </a:r>
            </a:p>
            <a:p>
              <a:r>
                <a:rPr lang="el-GR" sz="2000" dirty="0"/>
                <a:t>ἐμποιεῖν, τῷ ἀνοήτῳ αὐτῆς χαριζόµενον καὶ </a:t>
              </a:r>
              <a:r>
                <a:rPr lang="el-GR" sz="2000" dirty="0">
                  <a:solidFill>
                    <a:schemeClr val="accent1"/>
                  </a:solidFill>
                </a:rPr>
                <a:t>οὔτε τὰ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µείζω οὔτε τὰ ἐλάττω </a:t>
              </a:r>
              <a:r>
                <a:rPr lang="el-GR" sz="2000" dirty="0"/>
                <a:t>διαγιγνώσκοντι, ἀλλὰ τὰ αὐτὰ</a:t>
              </a:r>
            </a:p>
            <a:p>
              <a:r>
                <a:rPr lang="el-GR" sz="2000" dirty="0"/>
                <a:t>τοτὲ μὲν μεγάλα ἡγουμένῳ, τοτὲ δὲ σµικρά, </a:t>
              </a:r>
              <a:r>
                <a:rPr lang="el-GR" sz="2000" dirty="0">
                  <a:solidFill>
                    <a:schemeClr val="accent1"/>
                  </a:solidFill>
                </a:rPr>
                <a:t>εἴδωλα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εἰδωλοποιοῦντα</a:t>
              </a:r>
              <a:r>
                <a:rPr lang="el-GR" sz="2000" dirty="0"/>
                <a:t>, τοῦ δὲ ἀλη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οῦς πόρρω πάνυ </a:t>
              </a:r>
              <a:r>
                <a:rPr lang="el-GR" sz="2000" dirty="0" err="1"/>
                <a:t>ἀφεσ</a:t>
              </a:r>
              <a:r>
                <a:rPr lang="el-GR" sz="2000" dirty="0"/>
                <a:t>-</a:t>
              </a:r>
            </a:p>
            <a:p>
              <a:r>
                <a:rPr lang="el-GR" sz="2000" dirty="0"/>
                <a:t>τῶτα.</a:t>
              </a:r>
            </a:p>
            <a:p>
              <a:endParaRPr lang="de-DE" sz="2000" dirty="0"/>
            </a:p>
            <a:p>
              <a:r>
                <a:rPr lang="el-GR" sz="2000" dirty="0"/>
                <a:t>Πάνυ μὲν οὖν. </a:t>
              </a:r>
            </a:p>
            <a:p>
              <a:endParaRPr lang="el-GR" sz="2000" dirty="0"/>
            </a:p>
            <a:p>
              <a:r>
                <a:rPr lang="el-GR" sz="2000" dirty="0" err="1"/>
                <a:t>Οὐ</a:t>
              </a:r>
              <a:r>
                <a:rPr lang="el-GR" sz="2000" dirty="0"/>
                <a:t> μέντοι πω τό γε μέγιστον κατηγορήκαµεν</a:t>
              </a:r>
            </a:p>
            <a:p>
              <a:r>
                <a:rPr lang="el-GR" sz="2000" dirty="0"/>
                <a:t>αὐτῆς. Τὸ γὰρ καὶ τοὺς ἐπιεικεῖς ἱκανὴν εἶναι λω-</a:t>
              </a:r>
            </a:p>
            <a:p>
              <a:r>
                <a:rPr lang="el-GR" sz="2000" dirty="0"/>
                <a:t>βᾶσ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αι, ἐκτὸς πάνυ τινῶν ὀλίγων, πάνδεινόν που.</a:t>
              </a:r>
              <a:endParaRPr lang="de-DE" sz="2000" dirty="0"/>
            </a:p>
            <a:p>
              <a:endParaRPr lang="de-DE" sz="2000" dirty="0"/>
            </a:p>
            <a:p>
              <a:pPr algn="ctr"/>
              <a:endParaRPr lang="de-DE" sz="2000" dirty="0"/>
            </a:p>
          </p:txBody>
        </p: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21A3D449-A20A-40C5-88E2-7F3812770CA7}"/>
                </a:ext>
              </a:extLst>
            </p:cNvPr>
            <p:cNvGrpSpPr/>
            <p:nvPr/>
          </p:nvGrpSpPr>
          <p:grpSpPr>
            <a:xfrm>
              <a:off x="3143250" y="1951154"/>
              <a:ext cx="5400675" cy="3324225"/>
              <a:chOff x="3143250" y="1951154"/>
              <a:chExt cx="5400675" cy="3324225"/>
            </a:xfrm>
          </p:grpSpPr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1B337F4B-FF1F-46C3-88BA-2F55A3D15CBD}"/>
                  </a:ext>
                </a:extLst>
              </p:cNvPr>
              <p:cNvCxnSpPr/>
              <p:nvPr/>
            </p:nvCxnSpPr>
            <p:spPr>
              <a:xfrm>
                <a:off x="4562475" y="1951154"/>
                <a:ext cx="162877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914406AA-880D-4792-9287-0C82576B4D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6200" y="1951154"/>
                <a:ext cx="84772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AB2E27ED-9DEF-4D52-A565-A01191D5E2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2227379"/>
                <a:ext cx="89535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06240E5B-1CD1-4346-A95F-93E6818538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6862" y="3160829"/>
                <a:ext cx="3167063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71ED09DC-C8ED-4494-A0F5-16B1E4DE8A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3429000"/>
                <a:ext cx="5334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55E7D5F6-53FA-4C74-A956-9499FE267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9675" y="4992571"/>
                <a:ext cx="3100387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D2955E12-306E-4213-9544-8F69DF555E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5275379"/>
                <a:ext cx="7239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Textfeld 49">
            <a:extLst>
              <a:ext uri="{FF2B5EF4-FFF2-40B4-BE49-F238E27FC236}">
                <a16:creationId xmlns:a16="http://schemas.microsoft.com/office/drawing/2014/main" id="{B19BC020-C11D-41E0-AD3E-82AB14638A36}"/>
              </a:ext>
            </a:extLst>
          </p:cNvPr>
          <p:cNvSpPr txBox="1"/>
          <p:nvPr/>
        </p:nvSpPr>
        <p:spPr>
          <a:xfrm>
            <a:off x="516126" y="2528457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Etymologica</a:t>
            </a:r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074389FC-71B8-4558-976C-44B0D70F0BA6}"/>
              </a:ext>
            </a:extLst>
          </p:cNvPr>
          <p:cNvGrpSpPr/>
          <p:nvPr/>
        </p:nvGrpSpPr>
        <p:grpSpPr>
          <a:xfrm>
            <a:off x="3048000" y="1291784"/>
            <a:ext cx="6096000" cy="4708981"/>
            <a:chOff x="3049122" y="1304896"/>
            <a:chExt cx="6096000" cy="4708981"/>
          </a:xfrm>
        </p:grpSpPr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674E69BD-94A0-4B40-8219-F8D345555CEB}"/>
                </a:ext>
              </a:extLst>
            </p:cNvPr>
            <p:cNvSpPr txBox="1"/>
            <p:nvPr/>
          </p:nvSpPr>
          <p:spPr>
            <a:xfrm>
              <a:off x="3049122" y="1304896"/>
              <a:ext cx="6096000" cy="47089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000" dirty="0"/>
                <a:t>ταὐτὸν καὶ τὸν μιμητικὸν ποιη-</a:t>
              </a:r>
            </a:p>
            <a:p>
              <a:r>
                <a:rPr lang="el-GR" sz="2000" dirty="0"/>
                <a:t>τὴν φήσομεν κακὴν πολιτείαν ἰδίᾳ ἑκάστου τῇ ψυχῇ</a:t>
              </a:r>
            </a:p>
            <a:p>
              <a:r>
                <a:rPr lang="el-GR" sz="2000" dirty="0"/>
                <a:t>ἐμποιεῖν, τῷ ἀνοήτῳ αὐτῆς χαριζόµενον καὶ </a:t>
              </a:r>
              <a:r>
                <a:rPr lang="el-GR" sz="2000" dirty="0">
                  <a:solidFill>
                    <a:schemeClr val="accent1"/>
                  </a:solidFill>
                </a:rPr>
                <a:t>οὔτε τὰ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µείζω οὔτε τὰ ἐλάττω </a:t>
              </a:r>
              <a:r>
                <a:rPr lang="el-GR" sz="2000" dirty="0"/>
                <a:t>διαγιγνώσκοντι, ἀλλὰ τὰ αὐτὰ</a:t>
              </a:r>
            </a:p>
            <a:p>
              <a:r>
                <a:rPr lang="el-GR" sz="2000" dirty="0"/>
                <a:t>τοτὲ μὲν μεγάλα ἡγουμένῳ, τοτὲ δὲ σµικρά, </a:t>
              </a:r>
              <a:r>
                <a:rPr lang="el-GR" sz="2000" dirty="0">
                  <a:solidFill>
                    <a:schemeClr val="accent1"/>
                  </a:solidFill>
                </a:rPr>
                <a:t>εἴδωλα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εἰδωλοποιοῦντα</a:t>
              </a:r>
              <a:r>
                <a:rPr lang="el-GR" sz="2000" dirty="0"/>
                <a:t>, τοῦ δὲ ἀλη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οῦς </a:t>
              </a:r>
              <a:r>
                <a:rPr lang="el-GR" sz="2000" dirty="0">
                  <a:solidFill>
                    <a:schemeClr val="accent1"/>
                  </a:solidFill>
                </a:rPr>
                <a:t>πόρρω</a:t>
              </a:r>
              <a:r>
                <a:rPr lang="el-GR" sz="2000" dirty="0"/>
                <a:t> πάνυ </a:t>
              </a:r>
              <a:r>
                <a:rPr lang="el-GR" sz="2000" dirty="0" err="1">
                  <a:solidFill>
                    <a:schemeClr val="accent1"/>
                  </a:solidFill>
                </a:rPr>
                <a:t>ἀφεσ</a:t>
              </a:r>
              <a:r>
                <a:rPr lang="el-GR" sz="2000" dirty="0">
                  <a:solidFill>
                    <a:schemeClr val="accent1"/>
                  </a:solidFill>
                </a:rPr>
                <a:t>-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τῶτα</a:t>
              </a:r>
              <a:r>
                <a:rPr lang="el-GR" sz="2000" dirty="0"/>
                <a:t>.</a:t>
              </a:r>
            </a:p>
            <a:p>
              <a:endParaRPr lang="de-DE" sz="2000" dirty="0"/>
            </a:p>
            <a:p>
              <a:r>
                <a:rPr lang="el-GR" sz="2000" dirty="0"/>
                <a:t>Πάνυ μὲν οὖν. </a:t>
              </a:r>
            </a:p>
            <a:p>
              <a:endParaRPr lang="el-GR" sz="2000" dirty="0"/>
            </a:p>
            <a:p>
              <a:r>
                <a:rPr lang="el-GR" sz="2000" dirty="0" err="1"/>
                <a:t>Οὐ</a:t>
              </a:r>
              <a:r>
                <a:rPr lang="el-GR" sz="2000" dirty="0"/>
                <a:t> μέντοι πω τό γε μέγιστον κατηγορήκαµεν</a:t>
              </a:r>
            </a:p>
            <a:p>
              <a:r>
                <a:rPr lang="el-GR" sz="2000" dirty="0"/>
                <a:t>αὐτῆς. Τὸ γὰρ καὶ τοὺς ἐπιεικεῖς ἱκανὴν εἶναι λω-</a:t>
              </a:r>
            </a:p>
            <a:p>
              <a:r>
                <a:rPr lang="el-GR" sz="2000" dirty="0"/>
                <a:t>βᾶσ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αι, ἐκτὸς πάνυ τινῶν ὀλίγων, πάνδεινόν που.</a:t>
              </a:r>
              <a:endParaRPr lang="de-DE" sz="2000" dirty="0"/>
            </a:p>
            <a:p>
              <a:endParaRPr lang="de-DE" sz="2000" dirty="0"/>
            </a:p>
            <a:p>
              <a:pPr algn="ctr"/>
              <a:endParaRPr lang="de-DE" sz="2000" dirty="0"/>
            </a:p>
          </p:txBody>
        </p: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4B04BC94-DF59-43B3-A18C-F922AB9004B4}"/>
                </a:ext>
              </a:extLst>
            </p:cNvPr>
            <p:cNvGrpSpPr/>
            <p:nvPr/>
          </p:nvGrpSpPr>
          <p:grpSpPr>
            <a:xfrm>
              <a:off x="3143250" y="1951154"/>
              <a:ext cx="5400675" cy="3324225"/>
              <a:chOff x="3143250" y="1951154"/>
              <a:chExt cx="5400675" cy="3324225"/>
            </a:xfrm>
          </p:grpSpPr>
          <p:cxnSp>
            <p:nvCxnSpPr>
              <p:cNvPr id="54" name="Gerader Verbinder 53">
                <a:extLst>
                  <a:ext uri="{FF2B5EF4-FFF2-40B4-BE49-F238E27FC236}">
                    <a16:creationId xmlns:a16="http://schemas.microsoft.com/office/drawing/2014/main" id="{C8B66CDD-010F-4CEA-A6E0-B7976602D76F}"/>
                  </a:ext>
                </a:extLst>
              </p:cNvPr>
              <p:cNvCxnSpPr/>
              <p:nvPr/>
            </p:nvCxnSpPr>
            <p:spPr>
              <a:xfrm>
                <a:off x="4562475" y="1951154"/>
                <a:ext cx="162877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>
                <a:extLst>
                  <a:ext uri="{FF2B5EF4-FFF2-40B4-BE49-F238E27FC236}">
                    <a16:creationId xmlns:a16="http://schemas.microsoft.com/office/drawing/2014/main" id="{B6040CBB-B3AB-4E82-B297-4A41B0641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6200" y="1951154"/>
                <a:ext cx="84772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9A562E78-564B-4DE4-8EFA-C96CF0AC75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2227379"/>
                <a:ext cx="89535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F9BCD8AD-4A17-49CA-A200-A9DCD36C1C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6862" y="3160829"/>
                <a:ext cx="3167063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CFF1F3E2-E73F-4887-9937-EB12CC7D3D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3429000"/>
                <a:ext cx="5334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55F7331F-A0EA-4993-BEF5-72A6DBAB9E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9675" y="4992571"/>
                <a:ext cx="3100387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28D9B4B5-F2F5-4BC3-8BEC-C9D1406EFD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5275379"/>
                <a:ext cx="7239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44EBFCE4-180F-46DF-A554-AE613D7F8CC1}"/>
              </a:ext>
            </a:extLst>
          </p:cNvPr>
          <p:cNvGrpSpPr/>
          <p:nvPr/>
        </p:nvGrpSpPr>
        <p:grpSpPr>
          <a:xfrm>
            <a:off x="3048646" y="1291784"/>
            <a:ext cx="6096000" cy="4708981"/>
            <a:chOff x="3050890" y="1291784"/>
            <a:chExt cx="6096000" cy="4708981"/>
          </a:xfrm>
        </p:grpSpPr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C9A4F908-2EAB-4FF4-9A8A-D260C7620972}"/>
                </a:ext>
              </a:extLst>
            </p:cNvPr>
            <p:cNvSpPr txBox="1"/>
            <p:nvPr/>
          </p:nvSpPr>
          <p:spPr>
            <a:xfrm>
              <a:off x="3050890" y="1291784"/>
              <a:ext cx="6096000" cy="47089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000" dirty="0"/>
                <a:t>ταὐτὸν καὶ τὸν μιμητικὸν ποιη-</a:t>
              </a:r>
            </a:p>
            <a:p>
              <a:r>
                <a:rPr lang="el-GR" sz="2000" dirty="0"/>
                <a:t>τὴν φήσομεν κακὴν πολιτείαν ἰδίᾳ ἑκάστου τῇ ψυχῇ</a:t>
              </a:r>
            </a:p>
            <a:p>
              <a:r>
                <a:rPr lang="el-GR" sz="2000" dirty="0"/>
                <a:t>ἐμποιεῖν, τῷ ἀνοήτῳ αὐτῆς χαριζόµενον καὶ </a:t>
              </a:r>
              <a:r>
                <a:rPr lang="el-GR" sz="2000" dirty="0">
                  <a:solidFill>
                    <a:schemeClr val="accent1"/>
                  </a:solidFill>
                </a:rPr>
                <a:t>οὔτε τὰ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µείζω οὔτε τὰ ἐλάττω </a:t>
              </a:r>
              <a:r>
                <a:rPr lang="el-GR" sz="2000" dirty="0"/>
                <a:t>διαγιγνώσκοντι, ἀλλὰ τὰ αὐτὰ</a:t>
              </a:r>
            </a:p>
            <a:p>
              <a:r>
                <a:rPr lang="el-GR" sz="2000" dirty="0"/>
                <a:t>τοτὲ μὲν μεγάλα ἡγουμένῳ, τοτὲ δὲ σµικρά, </a:t>
              </a:r>
              <a:r>
                <a:rPr lang="el-GR" sz="2000" dirty="0">
                  <a:solidFill>
                    <a:schemeClr val="accent1"/>
                  </a:solidFill>
                </a:rPr>
                <a:t>εἴδωλα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εἰδωλοποιοῦντα</a:t>
              </a:r>
              <a:r>
                <a:rPr lang="el-GR" sz="2000" dirty="0"/>
                <a:t>, τοῦ δὲ ἀλη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οῦς </a:t>
              </a:r>
              <a:r>
                <a:rPr lang="el-GR" sz="2000" dirty="0">
                  <a:solidFill>
                    <a:schemeClr val="accent1"/>
                  </a:solidFill>
                </a:rPr>
                <a:t>πόρρω</a:t>
              </a:r>
              <a:r>
                <a:rPr lang="el-GR" sz="2000" dirty="0"/>
                <a:t> πάνυ </a:t>
              </a:r>
              <a:r>
                <a:rPr lang="el-GR" sz="2000" dirty="0" err="1">
                  <a:solidFill>
                    <a:schemeClr val="accent1"/>
                  </a:solidFill>
                </a:rPr>
                <a:t>ἀφεσ</a:t>
              </a:r>
              <a:r>
                <a:rPr lang="el-GR" sz="2000" dirty="0">
                  <a:solidFill>
                    <a:schemeClr val="accent1"/>
                  </a:solidFill>
                </a:rPr>
                <a:t>-</a:t>
              </a:r>
            </a:p>
            <a:p>
              <a:r>
                <a:rPr lang="el-GR" sz="2000" dirty="0">
                  <a:solidFill>
                    <a:schemeClr val="accent1"/>
                  </a:solidFill>
                </a:rPr>
                <a:t>τῶτα</a:t>
              </a:r>
              <a:r>
                <a:rPr lang="el-GR" sz="2000" dirty="0"/>
                <a:t>.</a:t>
              </a:r>
            </a:p>
            <a:p>
              <a:endParaRPr lang="de-DE" sz="2000" dirty="0"/>
            </a:p>
            <a:p>
              <a:r>
                <a:rPr lang="el-GR" sz="2000" dirty="0"/>
                <a:t>Πάνυ μὲν οὖν. </a:t>
              </a:r>
            </a:p>
            <a:p>
              <a:endParaRPr lang="el-GR" sz="2000" dirty="0"/>
            </a:p>
            <a:p>
              <a:r>
                <a:rPr lang="el-GR" sz="2000" dirty="0" err="1">
                  <a:solidFill>
                    <a:schemeClr val="accent1"/>
                  </a:solidFill>
                </a:rPr>
                <a:t>Οὐ</a:t>
              </a:r>
              <a:r>
                <a:rPr lang="el-GR" sz="2000" dirty="0">
                  <a:solidFill>
                    <a:schemeClr val="accent1"/>
                  </a:solidFill>
                </a:rPr>
                <a:t> μέντοι</a:t>
              </a:r>
              <a:r>
                <a:rPr lang="el-GR" sz="2000" dirty="0"/>
                <a:t> </a:t>
              </a:r>
              <a:r>
                <a:rPr lang="el-GR" sz="2000" dirty="0">
                  <a:solidFill>
                    <a:schemeClr val="accent1"/>
                  </a:solidFill>
                </a:rPr>
                <a:t>πω</a:t>
              </a:r>
              <a:r>
                <a:rPr lang="el-GR" sz="2000" dirty="0"/>
                <a:t> τό γε μέγιστον κατηγορήκαµεν</a:t>
              </a:r>
            </a:p>
            <a:p>
              <a:r>
                <a:rPr lang="el-GR" sz="2000" dirty="0"/>
                <a:t>αὐτῆς. Τὸ </a:t>
              </a:r>
              <a:r>
                <a:rPr lang="el-GR" sz="2000" dirty="0">
                  <a:solidFill>
                    <a:schemeClr val="accent1"/>
                  </a:solidFill>
                </a:rPr>
                <a:t>γὰρ</a:t>
              </a:r>
              <a:r>
                <a:rPr lang="el-GR" sz="2000" dirty="0"/>
                <a:t> καὶ τοὺς ἐπιεικεῖς ἱκανὴν εἶναι λω-</a:t>
              </a:r>
            </a:p>
            <a:p>
              <a:r>
                <a:rPr lang="el-GR" sz="2000" dirty="0"/>
                <a:t>βᾶσ</a:t>
              </a:r>
              <a:r>
                <a:rPr lang="de-DE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l-GR" sz="2000" dirty="0"/>
                <a:t>αι, ἐκτὸς πάνυ τινῶν ὀλίγων, πάνδεινόν που.</a:t>
              </a:r>
              <a:endParaRPr lang="de-DE" sz="2000" dirty="0"/>
            </a:p>
            <a:p>
              <a:endParaRPr lang="de-DE" sz="2000" dirty="0"/>
            </a:p>
            <a:p>
              <a:pPr algn="ctr"/>
              <a:endParaRPr lang="de-DE" sz="2000" dirty="0"/>
            </a:p>
          </p:txBody>
        </p:sp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64A89AD0-3C3A-43EA-B0C6-B8429B872F99}"/>
                </a:ext>
              </a:extLst>
            </p:cNvPr>
            <p:cNvGrpSpPr/>
            <p:nvPr/>
          </p:nvGrpSpPr>
          <p:grpSpPr>
            <a:xfrm>
              <a:off x="3143250" y="1951154"/>
              <a:ext cx="5400675" cy="3324225"/>
              <a:chOff x="3143250" y="1951154"/>
              <a:chExt cx="5400675" cy="3324225"/>
            </a:xfrm>
          </p:grpSpPr>
          <p:cxnSp>
            <p:nvCxnSpPr>
              <p:cNvPr id="64" name="Gerader Verbinder 63">
                <a:extLst>
                  <a:ext uri="{FF2B5EF4-FFF2-40B4-BE49-F238E27FC236}">
                    <a16:creationId xmlns:a16="http://schemas.microsoft.com/office/drawing/2014/main" id="{F4A9DA74-723D-4CB8-AFF6-57E9D2FEEE70}"/>
                  </a:ext>
                </a:extLst>
              </p:cNvPr>
              <p:cNvCxnSpPr/>
              <p:nvPr/>
            </p:nvCxnSpPr>
            <p:spPr>
              <a:xfrm>
                <a:off x="4562475" y="1951154"/>
                <a:ext cx="162877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>
                <a:extLst>
                  <a:ext uri="{FF2B5EF4-FFF2-40B4-BE49-F238E27FC236}">
                    <a16:creationId xmlns:a16="http://schemas.microsoft.com/office/drawing/2014/main" id="{C6381184-11C4-4F86-B193-A64B02D592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6200" y="1951154"/>
                <a:ext cx="847725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>
                <a:extLst>
                  <a:ext uri="{FF2B5EF4-FFF2-40B4-BE49-F238E27FC236}">
                    <a16:creationId xmlns:a16="http://schemas.microsoft.com/office/drawing/2014/main" id="{66BD9F4E-1AE5-4E8B-9D21-1CBD36426D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2227379"/>
                <a:ext cx="89535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r Verbinder 66">
                <a:extLst>
                  <a:ext uri="{FF2B5EF4-FFF2-40B4-BE49-F238E27FC236}">
                    <a16:creationId xmlns:a16="http://schemas.microsoft.com/office/drawing/2014/main" id="{430F60D6-B34C-4D73-AA13-F51F5AFC85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6862" y="3160829"/>
                <a:ext cx="3167063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>
                <a:extLst>
                  <a:ext uri="{FF2B5EF4-FFF2-40B4-BE49-F238E27FC236}">
                    <a16:creationId xmlns:a16="http://schemas.microsoft.com/office/drawing/2014/main" id="{70C54BD4-A27B-4F29-A6A9-52D04E0CB8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3429000"/>
                <a:ext cx="5334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>
                <a:extLst>
                  <a:ext uri="{FF2B5EF4-FFF2-40B4-BE49-F238E27FC236}">
                    <a16:creationId xmlns:a16="http://schemas.microsoft.com/office/drawing/2014/main" id="{604BF5A9-5A82-4372-8841-991645610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9675" y="4992571"/>
                <a:ext cx="3100387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r Verbinder 69">
                <a:extLst>
                  <a:ext uri="{FF2B5EF4-FFF2-40B4-BE49-F238E27FC236}">
                    <a16:creationId xmlns:a16="http://schemas.microsoft.com/office/drawing/2014/main" id="{B35431A3-8431-46FE-87F3-AE9D56DB4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3250" y="5275379"/>
                <a:ext cx="723900" cy="0"/>
              </a:xfrm>
              <a:prstGeom prst="line">
                <a:avLst/>
              </a:prstGeom>
              <a:ln w="2857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316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14" grpId="0" animBg="1"/>
      <p:bldP spid="15" grpId="0" animBg="1"/>
      <p:bldP spid="3" grpId="0"/>
      <p:bldP spid="4" grpId="0"/>
      <p:bldP spid="3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0C03578C-8E35-4F1D-8813-E44BC9203DD5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ußzeilenplatzhalter 36">
            <a:extLst>
              <a:ext uri="{FF2B5EF4-FFF2-40B4-BE49-F238E27FC236}">
                <a16:creationId xmlns:a16="http://schemas.microsoft.com/office/drawing/2014/main" id="{B0195A65-4592-4247-96B4-DEFAB6947809}"/>
              </a:ext>
            </a:extLst>
          </p:cNvPr>
          <p:cNvSpPr txBox="1">
            <a:spLocks/>
          </p:cNvSpPr>
          <p:nvPr/>
        </p:nvSpPr>
        <p:spPr>
          <a:xfrm>
            <a:off x="278274" y="91586"/>
            <a:ext cx="3760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Platons π</a:t>
            </a:r>
            <a:r>
              <a:rPr lang="de-DE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ολιτεί</a:t>
            </a:r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 über die Wirkung der Tragödie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358C1CD-684E-40BC-A733-D93CCA363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FBDAFE3-9496-4EAB-881C-DF3654953107}"/>
              </a:ext>
            </a:extLst>
          </p:cNvPr>
          <p:cNvSpPr txBox="1"/>
          <p:nvPr/>
        </p:nvSpPr>
        <p:spPr>
          <a:xfrm>
            <a:off x="9800579" y="4834195"/>
            <a:ext cx="2189452" cy="954107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sz="1800" dirty="0"/>
              <a:t>„</a:t>
            </a:r>
            <a:r>
              <a:rPr lang="el-GR" sz="1800" dirty="0" err="1"/>
              <a:t>τοῦ</a:t>
            </a:r>
            <a:r>
              <a:rPr lang="el-GR" sz="1800" dirty="0"/>
              <a:t> </a:t>
            </a:r>
            <a:r>
              <a:rPr lang="el-GR" sz="1800" dirty="0" err="1"/>
              <a:t>δὲ</a:t>
            </a:r>
            <a:r>
              <a:rPr lang="el-GR" sz="1800" dirty="0"/>
              <a:t> </a:t>
            </a:r>
            <a:r>
              <a:rPr lang="el-GR" sz="1800" dirty="0" err="1"/>
              <a:t>ἀλη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l-GR" sz="1800" dirty="0" err="1"/>
              <a:t>οῦς</a:t>
            </a:r>
            <a:r>
              <a:rPr lang="el-GR" sz="1800" dirty="0"/>
              <a:t> πόρρω πάνυ </a:t>
            </a:r>
            <a:r>
              <a:rPr lang="el-GR" dirty="0" err="1"/>
              <a:t>ἀφεστῶτα</a:t>
            </a:r>
            <a:r>
              <a:rPr lang="de-DE" sz="1800" dirty="0"/>
              <a:t>“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Diagramm 6">
                <a:extLst>
                  <a:ext uri="{FF2B5EF4-FFF2-40B4-BE49-F238E27FC236}">
                    <a16:creationId xmlns:a16="http://schemas.microsoft.com/office/drawing/2014/main" id="{52B4538F-1EE6-4AE8-8F86-B97EDB92978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11124993"/>
                  </p:ext>
                </p:extLst>
              </p:nvPr>
            </p:nvGraphicFramePr>
            <p:xfrm>
              <a:off x="2520888" y="4468019"/>
              <a:ext cx="7150224" cy="165568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7" name="Diagramm 6">
                <a:extLst>
                  <a:ext uri="{FF2B5EF4-FFF2-40B4-BE49-F238E27FC236}">
                    <a16:creationId xmlns:a16="http://schemas.microsoft.com/office/drawing/2014/main" id="{52B4538F-1EE6-4AE8-8F86-B97EDB92978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11124993"/>
                  </p:ext>
                </p:extLst>
              </p:nvPr>
            </p:nvGraphicFramePr>
            <p:xfrm>
              <a:off x="2520888" y="4468019"/>
              <a:ext cx="7150224" cy="165568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FDD731EA-5EE3-4B40-B64B-0CAAF799404A}"/>
              </a:ext>
            </a:extLst>
          </p:cNvPr>
          <p:cNvSpPr txBox="1"/>
          <p:nvPr/>
        </p:nvSpPr>
        <p:spPr>
          <a:xfrm>
            <a:off x="694784" y="5034250"/>
            <a:ext cx="1463653" cy="523220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l-GR" sz="2800" dirty="0" err="1"/>
              <a:t>ἀλή</a:t>
            </a:r>
            <a:r>
              <a:rPr lang="de-D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</a:t>
            </a:r>
            <a:r>
              <a:rPr lang="el-GR" sz="2800" dirty="0" err="1"/>
              <a:t>ι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l-GR" sz="2800" dirty="0"/>
              <a:t> </a:t>
            </a:r>
            <a:endParaRPr lang="de-DE" sz="2800" dirty="0"/>
          </a:p>
        </p:txBody>
      </p:sp>
      <p:pic>
        <p:nvPicPr>
          <p:cNvPr id="36" name="Grafik 35" descr="Gehirn im Kopf Silhouette">
            <a:extLst>
              <a:ext uri="{FF2B5EF4-FFF2-40B4-BE49-F238E27FC236}">
                <a16:creationId xmlns:a16="http://schemas.microsoft.com/office/drawing/2014/main" id="{861B3BDB-48C8-4C27-BA08-757005F7AAD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72811" y="1660083"/>
            <a:ext cx="1113408" cy="1113408"/>
          </a:xfrm>
          <a:prstGeom prst="rect">
            <a:avLst/>
          </a:prstGeom>
        </p:spPr>
      </p:pic>
      <p:pic>
        <p:nvPicPr>
          <p:cNvPr id="38" name="Grafik 37" descr="Zwei Herzen Silhouette">
            <a:extLst>
              <a:ext uri="{FF2B5EF4-FFF2-40B4-BE49-F238E27FC236}">
                <a16:creationId xmlns:a16="http://schemas.microsoft.com/office/drawing/2014/main" id="{F59D8AA0-A4EA-46FC-9278-0AB31E14684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05779" y="1859091"/>
            <a:ext cx="914400" cy="914400"/>
          </a:xfrm>
          <a:prstGeom prst="rect">
            <a:avLst/>
          </a:prstGeom>
        </p:spPr>
      </p:pic>
      <p:sp>
        <p:nvSpPr>
          <p:cNvPr id="39" name="Additionszeichen 38">
            <a:extLst>
              <a:ext uri="{FF2B5EF4-FFF2-40B4-BE49-F238E27FC236}">
                <a16:creationId xmlns:a16="http://schemas.microsoft.com/office/drawing/2014/main" id="{7861132D-B8A2-46A8-A19A-A6C2ECBCB41C}"/>
              </a:ext>
            </a:extLst>
          </p:cNvPr>
          <p:cNvSpPr/>
          <p:nvPr/>
        </p:nvSpPr>
        <p:spPr>
          <a:xfrm>
            <a:off x="5552982" y="3226792"/>
            <a:ext cx="1086035" cy="1054220"/>
          </a:xfrm>
          <a:prstGeom prst="mathPlus">
            <a:avLst>
              <a:gd name="adj1" fmla="val 667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C3B946ED-04BE-463B-B44B-DD1931C90D4B}"/>
              </a:ext>
            </a:extLst>
          </p:cNvPr>
          <p:cNvSpPr txBox="1"/>
          <p:nvPr/>
        </p:nvSpPr>
        <p:spPr>
          <a:xfrm>
            <a:off x="5539295" y="2310830"/>
            <a:ext cx="1113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dirty="0"/>
              <a:t>ψυχή</a:t>
            </a:r>
            <a:endParaRPr lang="de-DE" sz="32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D05F4D7-E361-49A1-B50E-EEA784E210BF}"/>
              </a:ext>
            </a:extLst>
          </p:cNvPr>
          <p:cNvSpPr txBox="1"/>
          <p:nvPr/>
        </p:nvSpPr>
        <p:spPr>
          <a:xfrm>
            <a:off x="9052207" y="1362084"/>
            <a:ext cx="1253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 err="1"/>
              <a:t>ἀνοήτος</a:t>
            </a:r>
            <a:endParaRPr lang="de-DE" sz="2400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55ABBEE-1A9F-40F6-953E-44B7E6DAB627}"/>
              </a:ext>
            </a:extLst>
          </p:cNvPr>
          <p:cNvSpPr txBox="1"/>
          <p:nvPr/>
        </p:nvSpPr>
        <p:spPr>
          <a:xfrm>
            <a:off x="1824511" y="1362085"/>
            <a:ext cx="139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βέλτιστος</a:t>
            </a:r>
            <a:endParaRPr lang="de-DE" sz="2400" dirty="0"/>
          </a:p>
        </p:txBody>
      </p:sp>
      <p:sp>
        <p:nvSpPr>
          <p:cNvPr id="48" name="Pfeil: nach unten gekrümmt 47">
            <a:extLst>
              <a:ext uri="{FF2B5EF4-FFF2-40B4-BE49-F238E27FC236}">
                <a16:creationId xmlns:a16="http://schemas.microsoft.com/office/drawing/2014/main" id="{91C8582D-C8C5-4770-B7AD-2A6CA49BF461}"/>
              </a:ext>
            </a:extLst>
          </p:cNvPr>
          <p:cNvSpPr/>
          <p:nvPr/>
        </p:nvSpPr>
        <p:spPr>
          <a:xfrm>
            <a:off x="3648456" y="629106"/>
            <a:ext cx="4864608" cy="944779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EDE66C8-7C20-43CE-B9E5-EAF6C5A7E12D}"/>
              </a:ext>
            </a:extLst>
          </p:cNvPr>
          <p:cNvSpPr txBox="1"/>
          <p:nvPr/>
        </p:nvSpPr>
        <p:spPr>
          <a:xfrm>
            <a:off x="5190744" y="868687"/>
            <a:ext cx="1810512" cy="346474"/>
          </a:xfrm>
          <a:custGeom>
            <a:avLst/>
            <a:gdLst>
              <a:gd name="connsiteX0" fmla="*/ 0 w 1792224"/>
              <a:gd name="connsiteY0" fmla="*/ 0 h 369332"/>
              <a:gd name="connsiteX1" fmla="*/ 1792224 w 1792224"/>
              <a:gd name="connsiteY1" fmla="*/ 0 h 369332"/>
              <a:gd name="connsiteX2" fmla="*/ 1792224 w 1792224"/>
              <a:gd name="connsiteY2" fmla="*/ 369332 h 369332"/>
              <a:gd name="connsiteX3" fmla="*/ 0 w 1792224"/>
              <a:gd name="connsiteY3" fmla="*/ 369332 h 369332"/>
              <a:gd name="connsiteX4" fmla="*/ 0 w 1792224"/>
              <a:gd name="connsiteY4" fmla="*/ 0 h 369332"/>
              <a:gd name="connsiteX0" fmla="*/ 0 w 1810512"/>
              <a:gd name="connsiteY0" fmla="*/ 137160 h 369332"/>
              <a:gd name="connsiteX1" fmla="*/ 1810512 w 1810512"/>
              <a:gd name="connsiteY1" fmla="*/ 0 h 369332"/>
              <a:gd name="connsiteX2" fmla="*/ 1810512 w 1810512"/>
              <a:gd name="connsiteY2" fmla="*/ 369332 h 369332"/>
              <a:gd name="connsiteX3" fmla="*/ 18288 w 1810512"/>
              <a:gd name="connsiteY3" fmla="*/ 369332 h 369332"/>
              <a:gd name="connsiteX4" fmla="*/ 0 w 1810512"/>
              <a:gd name="connsiteY4" fmla="*/ 137160 h 369332"/>
              <a:gd name="connsiteX0" fmla="*/ 0 w 1810512"/>
              <a:gd name="connsiteY0" fmla="*/ 137160 h 369332"/>
              <a:gd name="connsiteX1" fmla="*/ 1810512 w 1810512"/>
              <a:gd name="connsiteY1" fmla="*/ 0 h 369332"/>
              <a:gd name="connsiteX2" fmla="*/ 1810512 w 1810512"/>
              <a:gd name="connsiteY2" fmla="*/ 369332 h 369332"/>
              <a:gd name="connsiteX3" fmla="*/ 18288 w 1810512"/>
              <a:gd name="connsiteY3" fmla="*/ 369332 h 369332"/>
              <a:gd name="connsiteX4" fmla="*/ 0 w 1810512"/>
              <a:gd name="connsiteY4" fmla="*/ 137160 h 369332"/>
              <a:gd name="connsiteX0" fmla="*/ 0 w 1810512"/>
              <a:gd name="connsiteY0" fmla="*/ 75316 h 307488"/>
              <a:gd name="connsiteX1" fmla="*/ 1810512 w 1810512"/>
              <a:gd name="connsiteY1" fmla="*/ 121036 h 307488"/>
              <a:gd name="connsiteX2" fmla="*/ 1810512 w 1810512"/>
              <a:gd name="connsiteY2" fmla="*/ 307488 h 307488"/>
              <a:gd name="connsiteX3" fmla="*/ 18288 w 1810512"/>
              <a:gd name="connsiteY3" fmla="*/ 307488 h 307488"/>
              <a:gd name="connsiteX4" fmla="*/ 0 w 1810512"/>
              <a:gd name="connsiteY4" fmla="*/ 75316 h 307488"/>
              <a:gd name="connsiteX0" fmla="*/ 0 w 1810512"/>
              <a:gd name="connsiteY0" fmla="*/ 114302 h 346474"/>
              <a:gd name="connsiteX1" fmla="*/ 1810512 w 1810512"/>
              <a:gd name="connsiteY1" fmla="*/ 160022 h 346474"/>
              <a:gd name="connsiteX2" fmla="*/ 1810512 w 1810512"/>
              <a:gd name="connsiteY2" fmla="*/ 346474 h 346474"/>
              <a:gd name="connsiteX3" fmla="*/ 18288 w 1810512"/>
              <a:gd name="connsiteY3" fmla="*/ 346474 h 346474"/>
              <a:gd name="connsiteX4" fmla="*/ 0 w 1810512"/>
              <a:gd name="connsiteY4" fmla="*/ 114302 h 346474"/>
              <a:gd name="connsiteX0" fmla="*/ 0 w 1810512"/>
              <a:gd name="connsiteY0" fmla="*/ 114302 h 346474"/>
              <a:gd name="connsiteX1" fmla="*/ 1810512 w 1810512"/>
              <a:gd name="connsiteY1" fmla="*/ 160022 h 346474"/>
              <a:gd name="connsiteX2" fmla="*/ 1810512 w 1810512"/>
              <a:gd name="connsiteY2" fmla="*/ 346474 h 346474"/>
              <a:gd name="connsiteX3" fmla="*/ 36576 w 1810512"/>
              <a:gd name="connsiteY3" fmla="*/ 346474 h 346474"/>
              <a:gd name="connsiteX4" fmla="*/ 0 w 1810512"/>
              <a:gd name="connsiteY4" fmla="*/ 114302 h 346474"/>
              <a:gd name="connsiteX0" fmla="*/ 0 w 1810512"/>
              <a:gd name="connsiteY0" fmla="*/ 114302 h 346474"/>
              <a:gd name="connsiteX1" fmla="*/ 1810512 w 1810512"/>
              <a:gd name="connsiteY1" fmla="*/ 160022 h 346474"/>
              <a:gd name="connsiteX2" fmla="*/ 1810512 w 1810512"/>
              <a:gd name="connsiteY2" fmla="*/ 346474 h 346474"/>
              <a:gd name="connsiteX3" fmla="*/ 36576 w 1810512"/>
              <a:gd name="connsiteY3" fmla="*/ 346474 h 346474"/>
              <a:gd name="connsiteX4" fmla="*/ 0 w 1810512"/>
              <a:gd name="connsiteY4" fmla="*/ 114302 h 346474"/>
              <a:gd name="connsiteX0" fmla="*/ 0 w 1810512"/>
              <a:gd name="connsiteY0" fmla="*/ 114302 h 346474"/>
              <a:gd name="connsiteX1" fmla="*/ 1810512 w 1810512"/>
              <a:gd name="connsiteY1" fmla="*/ 160022 h 346474"/>
              <a:gd name="connsiteX2" fmla="*/ 1810512 w 1810512"/>
              <a:gd name="connsiteY2" fmla="*/ 346474 h 346474"/>
              <a:gd name="connsiteX3" fmla="*/ 36576 w 1810512"/>
              <a:gd name="connsiteY3" fmla="*/ 346474 h 346474"/>
              <a:gd name="connsiteX4" fmla="*/ 0 w 1810512"/>
              <a:gd name="connsiteY4" fmla="*/ 114302 h 3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512" h="346474">
                <a:moveTo>
                  <a:pt x="0" y="114302"/>
                </a:moveTo>
                <a:cubicBezTo>
                  <a:pt x="603504" y="-96010"/>
                  <a:pt x="1316736" y="22862"/>
                  <a:pt x="1810512" y="160022"/>
                </a:cubicBezTo>
                <a:lnTo>
                  <a:pt x="1810512" y="346474"/>
                </a:lnTo>
                <a:cubicBezTo>
                  <a:pt x="972312" y="191026"/>
                  <a:pt x="947928" y="191026"/>
                  <a:pt x="36576" y="346474"/>
                </a:cubicBezTo>
                <a:lnTo>
                  <a:pt x="0" y="114302"/>
                </a:lnTo>
                <a:close/>
              </a:path>
            </a:pathLst>
          </a:cu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Kein Widerstand</a:t>
            </a:r>
          </a:p>
        </p:txBody>
      </p:sp>
    </p:spTree>
    <p:extLst>
      <p:ext uri="{BB962C8B-B14F-4D97-AF65-F5344CB8AC3E}">
        <p14:creationId xmlns:p14="http://schemas.microsoft.com/office/powerpoint/2010/main" val="83332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  <p:bldP spid="11" grpId="0"/>
      <p:bldP spid="39" grpId="0" animBg="1"/>
      <p:bldP spid="48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0A82481-FADA-4A6A-82CB-502A03ED081B}"/>
              </a:ext>
            </a:extLst>
          </p:cNvPr>
          <p:cNvSpPr txBox="1"/>
          <p:nvPr/>
        </p:nvSpPr>
        <p:spPr>
          <a:xfrm>
            <a:off x="2755138" y="1513571"/>
            <a:ext cx="6681724" cy="3830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„[…] π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ερὶ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de-DE" sz="2000" dirty="0" err="1">
                <a:effectLst/>
              </a:rPr>
              <a:t>ῳ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 λέγωμεν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αλαβόντες αὐτῆς ἐκ τῶν εἰρημένων τὸν γινόµενον ὅρον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οὐσί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ας.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Ἔστιν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αγῳδία µίµησις πράξεως σπου-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δαίας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τελεί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 μέγεθος ἐχούσης, ἡδυσμένῳ λόγῳ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χωρὶς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ἑκάστῳ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µ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ορίοις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δρώντων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᾽ ἀπα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γγελί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 δι’ ἐλέου καὶ φόβου περαίνουσα τὴν τῶν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τοιούτων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αρσιν. […]“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Poetik, 1449b - Auszug</a:t>
            </a:r>
          </a:p>
        </p:txBody>
      </p:sp>
      <p:sp>
        <p:nvSpPr>
          <p:cNvPr id="6" name="Fußzeilenplatzhalter 36">
            <a:extLst>
              <a:ext uri="{FF2B5EF4-FFF2-40B4-BE49-F238E27FC236}">
                <a16:creationId xmlns:a16="http://schemas.microsoft.com/office/drawing/2014/main" id="{E4116A77-7B0C-4531-88C2-C68DBD07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274" y="91586"/>
            <a:ext cx="5317854" cy="365125"/>
          </a:xfrm>
        </p:spPr>
        <p:txBody>
          <a:bodyPr/>
          <a:lstStyle/>
          <a:p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Aristoteles‘ π</a:t>
            </a:r>
            <a:r>
              <a:rPr lang="de-DE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οιητική</a:t>
            </a:r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 Weiterentwicklung der platonischen Lehre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1A5417AC-5589-4EDE-ADFD-CCDF52474355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A0821290-59F3-4DA4-97C1-3F03C045A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537515E-4213-4201-9CD7-CF21035BE2FD}"/>
              </a:ext>
            </a:extLst>
          </p:cNvPr>
          <p:cNvSpPr txBox="1"/>
          <p:nvPr/>
        </p:nvSpPr>
        <p:spPr>
          <a:xfrm>
            <a:off x="2937201" y="701768"/>
            <a:ext cx="6681724" cy="5558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„[…] π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ερὶ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de-DE" sz="2000" dirty="0" err="1">
                <a:effectLst/>
              </a:rPr>
              <a:t>ῳ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 λέγωμεν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αλαβόντες αὐτῆς ἐκ τῶν εἰρημένων τὸν γινόµενον ὅρον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οὐσί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Ἔστιν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αγῳδία µίµησις πράξεως σπου-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δαίας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τελεί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 μέγεθος ἐχούσης, ἡδυσμένῳ λόγῳ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χωρὶς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ἑκάστῳ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µ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ορίοις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δρώντων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᾽ ἀπα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γγελί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δι’ ἐλέου καὶ φόβου περαίνουσα τὴν τῶν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τοιούτων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αρσιν. […]“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Poetik, 1449b - Auszug</a:t>
            </a:r>
          </a:p>
        </p:txBody>
      </p:sp>
      <p:sp>
        <p:nvSpPr>
          <p:cNvPr id="11" name="Geschweifte Klammer links 10">
            <a:extLst>
              <a:ext uri="{FF2B5EF4-FFF2-40B4-BE49-F238E27FC236}">
                <a16:creationId xmlns:a16="http://schemas.microsoft.com/office/drawing/2014/main" id="{9BFCF837-C2BD-4222-B846-A85073ECC34B}"/>
              </a:ext>
            </a:extLst>
          </p:cNvPr>
          <p:cNvSpPr/>
          <p:nvPr/>
        </p:nvSpPr>
        <p:spPr>
          <a:xfrm rot="10800000">
            <a:off x="6789882" y="795139"/>
            <a:ext cx="504742" cy="111856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eschweifte Klammer links 11">
            <a:extLst>
              <a:ext uri="{FF2B5EF4-FFF2-40B4-BE49-F238E27FC236}">
                <a16:creationId xmlns:a16="http://schemas.microsoft.com/office/drawing/2014/main" id="{1187ED48-6DFA-447D-B3F4-2F3B1FB00F27}"/>
              </a:ext>
            </a:extLst>
          </p:cNvPr>
          <p:cNvSpPr/>
          <p:nvPr/>
        </p:nvSpPr>
        <p:spPr>
          <a:xfrm rot="10800000">
            <a:off x="6789882" y="2511624"/>
            <a:ext cx="504742" cy="157536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eschweifte Klammer links 12">
            <a:extLst>
              <a:ext uri="{FF2B5EF4-FFF2-40B4-BE49-F238E27FC236}">
                <a16:creationId xmlns:a16="http://schemas.microsoft.com/office/drawing/2014/main" id="{AC549B24-ECAD-4984-8FA3-35B35B003742}"/>
              </a:ext>
            </a:extLst>
          </p:cNvPr>
          <p:cNvSpPr/>
          <p:nvPr/>
        </p:nvSpPr>
        <p:spPr>
          <a:xfrm rot="10800000">
            <a:off x="6789881" y="4684910"/>
            <a:ext cx="504742" cy="68676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EB14AE1-EFF9-4F47-B2E6-E97221F145F6}"/>
              </a:ext>
            </a:extLst>
          </p:cNvPr>
          <p:cNvSpPr txBox="1"/>
          <p:nvPr/>
        </p:nvSpPr>
        <p:spPr>
          <a:xfrm>
            <a:off x="7237856" y="968620"/>
            <a:ext cx="331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Überleitung zur Wesensbestimmung der Tragödie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92D8B8E-AAF9-4784-ADD7-F5A0744FF9D6}"/>
              </a:ext>
            </a:extLst>
          </p:cNvPr>
          <p:cNvSpPr txBox="1"/>
          <p:nvPr/>
        </p:nvSpPr>
        <p:spPr>
          <a:xfrm>
            <a:off x="7416470" y="311169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Äußere Merkmale der Tragödie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3D135CD-FA06-4DCD-8827-81A7D186088F}"/>
              </a:ext>
            </a:extLst>
          </p:cNvPr>
          <p:cNvSpPr txBox="1"/>
          <p:nvPr/>
        </p:nvSpPr>
        <p:spPr>
          <a:xfrm>
            <a:off x="7294623" y="484362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Aufgabe der Tragödie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7918043-411E-4152-8036-F61C04FA2C99}"/>
              </a:ext>
            </a:extLst>
          </p:cNvPr>
          <p:cNvSpPr txBox="1"/>
          <p:nvPr/>
        </p:nvSpPr>
        <p:spPr>
          <a:xfrm>
            <a:off x="361079" y="649745"/>
            <a:ext cx="6681724" cy="5558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„[…] π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ερὶ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de-DE" sz="2000" dirty="0" err="1">
                <a:effectLst/>
              </a:rPr>
              <a:t>ῳ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 λέγωμεν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αλαβόντες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αὐτῆς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ἐκ τῶν εἰρημένων τὸν γινόµενον ὅρον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οὐσί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Ἔστιν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αγῳδία µίµησις πράξεως σπου-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δαίας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τελεί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 μέγεθος ἐχούσης, ἡδυσμένῳ λόγῳ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χωρὶς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ἑκάστῳ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µ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ορίοις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δρώντων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᾽ ἀπα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γγελί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δι’ ἐλέου καὶ φόβου περαίνουσα τὴν τῶν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τοιούτων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αρσιν. […]“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Poetik, 1449b - Auszug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66C1B3-1222-4163-B029-AB0DF6F85540}"/>
              </a:ext>
            </a:extLst>
          </p:cNvPr>
          <p:cNvSpPr txBox="1"/>
          <p:nvPr/>
        </p:nvSpPr>
        <p:spPr>
          <a:xfrm>
            <a:off x="7679266" y="1397000"/>
            <a:ext cx="1450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Hyperbaton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B9E10A3-91AE-472B-AC09-953CCFDC14DA}"/>
              </a:ext>
            </a:extLst>
          </p:cNvPr>
          <p:cNvSpPr txBox="1"/>
          <p:nvPr/>
        </p:nvSpPr>
        <p:spPr>
          <a:xfrm>
            <a:off x="366556" y="634660"/>
            <a:ext cx="6681724" cy="5558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„[…] π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ερὶ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de-DE" sz="2000" dirty="0" err="1">
                <a:effectLst/>
              </a:rPr>
              <a:t>ῳ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 λέγωμεν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αλαβόντες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αὐτῆς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ἐκ τῶν εἰρημένων τὸν γινόµενον ὅρον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οὐσί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Ἔστιν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αγῳδία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µίµησις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πράξεως σπου-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δαίας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τελεί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 μέγεθος ἐχούσης, ἡδυσμένῳ λόγῳ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χωρὶς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ἑκάστῳ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µ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ορίοις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δρώντων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᾽ ἀπα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γγελί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δι’ ἐλέου καὶ φόβου περαίνουσα τὴν τῶν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τοιούτων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αρσιν. […]“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Poetik, 1449b - Auszug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8C231A3-EC36-499C-8990-5096D7225FFE}"/>
              </a:ext>
            </a:extLst>
          </p:cNvPr>
          <p:cNvSpPr txBox="1"/>
          <p:nvPr/>
        </p:nvSpPr>
        <p:spPr>
          <a:xfrm>
            <a:off x="366556" y="634660"/>
            <a:ext cx="6681724" cy="5558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„[…] π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ερὶ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de-DE" sz="2000" dirty="0" err="1">
                <a:effectLst/>
              </a:rPr>
              <a:t>ῳ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 λέγωμεν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αλαβόντες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αὐτῆς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ἐκ τῶν εἰρημένων τὸν γινόµενον ὅρον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οὐσί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Ἔστιν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αγῳδία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µίµησις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πράξεως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σπου-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δαίας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τελεί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μέγεθος ἐχούσης,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ἡδυσμένῳ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λόγῳ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χωρὶς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ἑκάστῳ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µ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ορίοις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δρώντων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᾽ ἀπα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γγελί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δι’ ἐλέου καὶ φόβου περαίνουσα τὴν τῶν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τοιούτων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αρσιν. […]“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Poetik, 1449b - Auszug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9CBAA8-8C14-4A1C-8286-97BDE9B2D18B}"/>
              </a:ext>
            </a:extLst>
          </p:cNvPr>
          <p:cNvSpPr txBox="1"/>
          <p:nvPr/>
        </p:nvSpPr>
        <p:spPr>
          <a:xfrm>
            <a:off x="6917550" y="2578135"/>
            <a:ext cx="3144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Wortfeld positiver Attribute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F3AE148-5D93-48E8-9D02-FCFF5FDB4381}"/>
              </a:ext>
            </a:extLst>
          </p:cNvPr>
          <p:cNvSpPr txBox="1"/>
          <p:nvPr/>
        </p:nvSpPr>
        <p:spPr>
          <a:xfrm>
            <a:off x="355602" y="642202"/>
            <a:ext cx="6681724" cy="5558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„[…] π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ερὶ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de-DE" sz="2000" dirty="0" err="1">
                <a:effectLst/>
              </a:rPr>
              <a:t>ῳ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 λέγωμεν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αλαβόντες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αὐτῆς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ἐκ τῶν εἰρημένων τὸν γινόµενον ὅρον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οὐσί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Ἔστιν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αγῳδία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µίµησις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πράξεως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σπου-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δαίας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τελεί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μέγεθος ἐχούσης,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ἡδυσμένῳ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λόγῳ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χωρὶς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ἑκάστῳ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εἰδῶν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µ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ορίοις</a:t>
            </a: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δρώντων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᾽ ἀπα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γγελί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ας,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δι’ ἐλέου καὶ φόβου περαίνουσα τὴν 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τοιούτων</a:t>
            </a:r>
            <a:r>
              <a:rPr lang="de-DE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</a:t>
            </a:r>
            <a:r>
              <a:rPr lang="de-DE" sz="20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αρσιν. […]“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Poetik, 1449b - Auszug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EB599D4-4744-4EA1-9D0E-2B7033575669}"/>
              </a:ext>
            </a:extLst>
          </p:cNvPr>
          <p:cNvSpPr txBox="1"/>
          <p:nvPr/>
        </p:nvSpPr>
        <p:spPr>
          <a:xfrm>
            <a:off x="7903107" y="4672668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Genitiv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DBBE55E4-A332-4B8D-93A8-137266665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998" y="5165632"/>
            <a:ext cx="11525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2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-0.21132 -0.007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0" grpId="1"/>
      <p:bldP spid="10" grpId="2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/>
      <p:bldP spid="19" grpId="1"/>
      <p:bldP spid="20" grpId="0"/>
      <p:bldP spid="20" grpId="1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B5DEE7F-7D8F-48A4-B16B-D58FDD28592B}"/>
              </a:ext>
            </a:extLst>
          </p:cNvPr>
          <p:cNvSpPr txBox="1"/>
          <p:nvPr/>
        </p:nvSpPr>
        <p:spPr>
          <a:xfrm>
            <a:off x="3289498" y="3064917"/>
            <a:ext cx="57645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</a:t>
            </a:r>
            <a:r>
              <a:rPr lang="de-D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de-DE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ἐλέου</a:t>
            </a:r>
            <a:r>
              <a:rPr lang="de-D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καὶ </a:t>
            </a:r>
            <a:r>
              <a:rPr lang="de-DE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φό</a:t>
            </a:r>
            <a:r>
              <a:rPr lang="de-D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βου…“ (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1449b)</a:t>
            </a:r>
            <a:r>
              <a:rPr lang="de-DE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D4833E7-6260-4969-9AB8-D07D545CB0C7}"/>
              </a:ext>
            </a:extLst>
          </p:cNvPr>
          <p:cNvCxnSpPr>
            <a:cxnSpLocks/>
          </p:cNvCxnSpPr>
          <p:nvPr/>
        </p:nvCxnSpPr>
        <p:spPr>
          <a:xfrm flipH="1">
            <a:off x="3213716" y="2213497"/>
            <a:ext cx="2175030" cy="1436195"/>
          </a:xfrm>
          <a:prstGeom prst="straightConnector1">
            <a:avLst/>
          </a:prstGeom>
          <a:ln w="38100" cmpd="sng">
            <a:headEnd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762284D-7083-4787-9B4B-C75C27EACB71}"/>
              </a:ext>
            </a:extLst>
          </p:cNvPr>
          <p:cNvCxnSpPr>
            <a:cxnSpLocks/>
          </p:cNvCxnSpPr>
          <p:nvPr/>
        </p:nvCxnSpPr>
        <p:spPr>
          <a:xfrm>
            <a:off x="6803254" y="2213496"/>
            <a:ext cx="2176153" cy="1436195"/>
          </a:xfrm>
          <a:prstGeom prst="straightConnector1">
            <a:avLst/>
          </a:prstGeom>
          <a:ln w="38100">
            <a:headEnd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C4544D1A-1224-4A29-B5D0-5C48D3C890C2}"/>
              </a:ext>
            </a:extLst>
          </p:cNvPr>
          <p:cNvSpPr txBox="1"/>
          <p:nvPr/>
        </p:nvSpPr>
        <p:spPr>
          <a:xfrm>
            <a:off x="1435024" y="3649691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„durch Mitleid und Furcht“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42BAD65-740E-45C0-B8BF-394E816F2F08}"/>
              </a:ext>
            </a:extLst>
          </p:cNvPr>
          <p:cNvSpPr txBox="1"/>
          <p:nvPr/>
        </p:nvSpPr>
        <p:spPr>
          <a:xfrm>
            <a:off x="6836833" y="3649691"/>
            <a:ext cx="428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„durch Rührung und Schrecken“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E8701467-3256-40A3-A22A-E43A3E8A4C52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ußzeilenplatzhalter 36">
            <a:extLst>
              <a:ext uri="{FF2B5EF4-FFF2-40B4-BE49-F238E27FC236}">
                <a16:creationId xmlns:a16="http://schemas.microsoft.com/office/drawing/2014/main" id="{6EEDAAB0-76AC-4F71-A724-829B9440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274" y="91586"/>
            <a:ext cx="5317854" cy="365125"/>
          </a:xfrm>
        </p:spPr>
        <p:txBody>
          <a:bodyPr/>
          <a:lstStyle/>
          <a:p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Aristoteles‘ π</a:t>
            </a:r>
            <a:r>
              <a:rPr lang="de-DE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οιητική</a:t>
            </a:r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 Weiterentwicklung der platonischen Lehre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0B5D9C6F-7957-46C2-8817-BE84B6AD8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0B63D54-16BA-47C0-BA18-833F09C7C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516" y="4313581"/>
            <a:ext cx="1532400" cy="171118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33B3BEF-BA9D-47BB-B9A0-67F46D970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0921" y="4313581"/>
            <a:ext cx="1286283" cy="171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69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3.33333E-6 L 0.00091 -0.2460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B5DEE7F-7D8F-48A4-B16B-D58FDD28592B}"/>
              </a:ext>
            </a:extLst>
          </p:cNvPr>
          <p:cNvSpPr txBox="1"/>
          <p:nvPr/>
        </p:nvSpPr>
        <p:spPr>
          <a:xfrm>
            <a:off x="1762813" y="3064917"/>
            <a:ext cx="8663232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de-DE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de-DE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de-DE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de-DE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 πα</a:t>
            </a:r>
            <a:r>
              <a:rPr lang="de-DE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θηµάτων</a:t>
            </a:r>
            <a:r>
              <a:rPr lang="de-DE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κάθ</a:t>
            </a:r>
            <a:r>
              <a:rPr lang="de-DE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αρσιν“ (1449b)</a:t>
            </a:r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D4833E7-6260-4969-9AB8-D07D545CB0C7}"/>
              </a:ext>
            </a:extLst>
          </p:cNvPr>
          <p:cNvCxnSpPr>
            <a:cxnSpLocks/>
          </p:cNvCxnSpPr>
          <p:nvPr/>
        </p:nvCxnSpPr>
        <p:spPr>
          <a:xfrm flipH="1">
            <a:off x="3213716" y="2213497"/>
            <a:ext cx="2175030" cy="1436195"/>
          </a:xfrm>
          <a:prstGeom prst="straightConnector1">
            <a:avLst/>
          </a:prstGeom>
          <a:ln w="38100" cmpd="sng">
            <a:headEnd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762284D-7083-4787-9B4B-C75C27EACB71}"/>
              </a:ext>
            </a:extLst>
          </p:cNvPr>
          <p:cNvCxnSpPr>
            <a:cxnSpLocks/>
          </p:cNvCxnSpPr>
          <p:nvPr/>
        </p:nvCxnSpPr>
        <p:spPr>
          <a:xfrm>
            <a:off x="6803254" y="2213496"/>
            <a:ext cx="2176153" cy="1436195"/>
          </a:xfrm>
          <a:prstGeom prst="straightConnector1">
            <a:avLst/>
          </a:prstGeom>
          <a:ln w="38100">
            <a:headEnd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C4544D1A-1224-4A29-B5D0-5C48D3C890C2}"/>
              </a:ext>
            </a:extLst>
          </p:cNvPr>
          <p:cNvSpPr txBox="1"/>
          <p:nvPr/>
        </p:nvSpPr>
        <p:spPr>
          <a:xfrm>
            <a:off x="1613021" y="3649691"/>
            <a:ext cx="320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„Reinigung der Affekte“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42BAD65-740E-45C0-B8BF-394E816F2F08}"/>
              </a:ext>
            </a:extLst>
          </p:cNvPr>
          <p:cNvSpPr txBox="1"/>
          <p:nvPr/>
        </p:nvSpPr>
        <p:spPr>
          <a:xfrm>
            <a:off x="6836833" y="3649691"/>
            <a:ext cx="3945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„Reinigung von den Affekten“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E8701467-3256-40A3-A22A-E43A3E8A4C52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ußzeilenplatzhalter 36">
            <a:extLst>
              <a:ext uri="{FF2B5EF4-FFF2-40B4-BE49-F238E27FC236}">
                <a16:creationId xmlns:a16="http://schemas.microsoft.com/office/drawing/2014/main" id="{6EEDAAB0-76AC-4F71-A724-829B9440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274" y="91586"/>
            <a:ext cx="5317854" cy="365125"/>
          </a:xfrm>
        </p:spPr>
        <p:txBody>
          <a:bodyPr/>
          <a:lstStyle/>
          <a:p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Aristoteles‘ π</a:t>
            </a:r>
            <a:r>
              <a:rPr lang="de-DE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οιητική</a:t>
            </a:r>
            <a:r>
              <a:rPr lang="de-DE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 Weiterentwicklung der platonischen Lehre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0B5D9C6F-7957-46C2-8817-BE84B6AD8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0B63D54-16BA-47C0-BA18-833F09C7C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516" y="4313581"/>
            <a:ext cx="1532400" cy="171118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33B3BEF-BA9D-47BB-B9A0-67F46D970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0921" y="4313581"/>
            <a:ext cx="1286283" cy="17111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56B0285-3E1E-45E9-8CDC-EF1FB9727B80}"/>
              </a:ext>
            </a:extLst>
          </p:cNvPr>
          <p:cNvSpPr txBox="1"/>
          <p:nvPr/>
        </p:nvSpPr>
        <p:spPr>
          <a:xfrm>
            <a:off x="822996" y="2462582"/>
            <a:ext cx="2307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>
                <a:solidFill>
                  <a:schemeClr val="accent1"/>
                </a:solidFill>
              </a:rPr>
              <a:t>Genitivus </a:t>
            </a:r>
            <a:r>
              <a:rPr lang="el-GR" sz="2000" b="1" i="1" dirty="0">
                <a:solidFill>
                  <a:schemeClr val="accent1"/>
                </a:solidFill>
              </a:rPr>
              <a:t>ο</a:t>
            </a:r>
            <a:r>
              <a:rPr lang="de-DE" sz="2000" b="1" i="1" dirty="0" err="1">
                <a:solidFill>
                  <a:schemeClr val="accent1"/>
                </a:solidFill>
              </a:rPr>
              <a:t>biectivus</a:t>
            </a:r>
            <a:endParaRPr lang="de-DE" sz="2000" b="1" i="1" dirty="0">
              <a:solidFill>
                <a:schemeClr val="accent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89B76A5-2C48-4415-836A-6441FE6F8792}"/>
              </a:ext>
            </a:extLst>
          </p:cNvPr>
          <p:cNvSpPr txBox="1"/>
          <p:nvPr/>
        </p:nvSpPr>
        <p:spPr>
          <a:xfrm>
            <a:off x="8979407" y="2465042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>
                <a:solidFill>
                  <a:schemeClr val="accent1"/>
                </a:solidFill>
              </a:rPr>
              <a:t>Genitivus </a:t>
            </a:r>
            <a:r>
              <a:rPr lang="de-DE" sz="2000" b="1" i="1" dirty="0" err="1">
                <a:solidFill>
                  <a:schemeClr val="accent1"/>
                </a:solidFill>
              </a:rPr>
              <a:t>separativus</a:t>
            </a:r>
            <a:endParaRPr lang="de-DE" sz="20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1.85185E-6 L 0.00091 -0.2460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36" grpId="0"/>
      <p:bldP spid="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13987256-F4AE-4239-A753-19CFB1AE1411}"/>
              </a:ext>
            </a:extLst>
          </p:cNvPr>
          <p:cNvCxnSpPr>
            <a:cxnSpLocks/>
          </p:cNvCxnSpPr>
          <p:nvPr/>
        </p:nvCxnSpPr>
        <p:spPr>
          <a:xfrm>
            <a:off x="278274" y="542908"/>
            <a:ext cx="11582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020D8536-1B99-47AF-AE8F-8AF5D5247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88" y="111751"/>
            <a:ext cx="1180035" cy="1180035"/>
          </a:xfrm>
          <a:prstGeom prst="rect">
            <a:avLst/>
          </a:prstGeom>
        </p:spPr>
      </p:pic>
      <p:sp>
        <p:nvSpPr>
          <p:cNvPr id="4" name="Fußzeilenplatzhalter 36">
            <a:extLst>
              <a:ext uri="{FF2B5EF4-FFF2-40B4-BE49-F238E27FC236}">
                <a16:creationId xmlns:a16="http://schemas.microsoft.com/office/drawing/2014/main" id="{95F9CC5C-E392-4D39-9717-5E615543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274" y="91586"/>
            <a:ext cx="6779750" cy="365125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de-DE" sz="1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Warum eine Auseinandersetzung mit antiken Originaltexten auch heute noch sinnvoll ist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28C1D92-1B8B-4DA5-9D23-3451C11AE6FA}"/>
              </a:ext>
            </a:extLst>
          </p:cNvPr>
          <p:cNvCxnSpPr/>
          <p:nvPr/>
        </p:nvCxnSpPr>
        <p:spPr>
          <a:xfrm>
            <a:off x="1051560" y="355456"/>
            <a:ext cx="0" cy="374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BE383F3-5602-43A6-B0CC-1CA41784BF3F}"/>
              </a:ext>
            </a:extLst>
          </p:cNvPr>
          <p:cNvCxnSpPr/>
          <p:nvPr/>
        </p:nvCxnSpPr>
        <p:spPr>
          <a:xfrm>
            <a:off x="2065782" y="355456"/>
            <a:ext cx="0" cy="374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1AA533D-C91F-4BB4-8B58-573F4722D9F9}"/>
              </a:ext>
            </a:extLst>
          </p:cNvPr>
          <p:cNvCxnSpPr/>
          <p:nvPr/>
        </p:nvCxnSpPr>
        <p:spPr>
          <a:xfrm>
            <a:off x="8976360" y="355456"/>
            <a:ext cx="0" cy="374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F59AE525-0D6E-4CF5-BB54-40D36B98BFDF}"/>
              </a:ext>
            </a:extLst>
          </p:cNvPr>
          <p:cNvSpPr txBox="1"/>
          <p:nvPr/>
        </p:nvSpPr>
        <p:spPr>
          <a:xfrm>
            <a:off x="660042" y="646483"/>
            <a:ext cx="78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Platon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7147135-6E37-4A71-9779-35CEDBA013E9}"/>
              </a:ext>
            </a:extLst>
          </p:cNvPr>
          <p:cNvSpPr txBox="1"/>
          <p:nvPr/>
        </p:nvSpPr>
        <p:spPr>
          <a:xfrm>
            <a:off x="1474562" y="646483"/>
            <a:ext cx="1182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Aristoteles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5809200-CC60-4A3E-9302-49EE41ECFA82}"/>
              </a:ext>
            </a:extLst>
          </p:cNvPr>
          <p:cNvSpPr txBox="1"/>
          <p:nvPr/>
        </p:nvSpPr>
        <p:spPr>
          <a:xfrm>
            <a:off x="8665604" y="66725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heute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274C843-818B-4A4D-9A3F-640EB4BCB358}"/>
              </a:ext>
            </a:extLst>
          </p:cNvPr>
          <p:cNvSpPr txBox="1"/>
          <p:nvPr/>
        </p:nvSpPr>
        <p:spPr>
          <a:xfrm>
            <a:off x="11690714" y="261049"/>
            <a:ext cx="338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</a:rPr>
              <a:t>&gt;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CCE1ABD-6E61-4DF8-92CB-A11ECF56692C}"/>
              </a:ext>
            </a:extLst>
          </p:cNvPr>
          <p:cNvSpPr txBox="1"/>
          <p:nvPr/>
        </p:nvSpPr>
        <p:spPr>
          <a:xfrm>
            <a:off x="3741420" y="5193792"/>
            <a:ext cx="470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„Volle Sicherheit in dieser Frage würde wohl nur zu erzielen sein, wenn wir Aristoteles‘ eigene Ausführungen über die Katharsis hätten.“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2AD6634-96CD-4B49-9D88-29CB091EECBD}"/>
              </a:ext>
            </a:extLst>
          </p:cNvPr>
          <p:cNvSpPr txBox="1"/>
          <p:nvPr/>
        </p:nvSpPr>
        <p:spPr>
          <a:xfrm>
            <a:off x="4968576" y="6152592"/>
            <a:ext cx="2254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Pohlenz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über das Genitivproblem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30DA7F5-3C72-4EDD-9B59-A9AFBFCAA0EE}"/>
              </a:ext>
            </a:extLst>
          </p:cNvPr>
          <p:cNvSpPr txBox="1"/>
          <p:nvPr/>
        </p:nvSpPr>
        <p:spPr>
          <a:xfrm>
            <a:off x="307071" y="3680995"/>
            <a:ext cx="48675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βος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gehört eben zu den vielen Wörtern der griechischen Sprache, die nicht mit einem einzigen deutschen Worte zur Deckung zu bringen sind.“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6C44FB1-55B4-4391-B73D-EA422ABEC55A}"/>
              </a:ext>
            </a:extLst>
          </p:cNvPr>
          <p:cNvSpPr txBox="1"/>
          <p:nvPr/>
        </p:nvSpPr>
        <p:spPr>
          <a:xfrm>
            <a:off x="2284718" y="4604325"/>
            <a:ext cx="681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Pohlenz</a:t>
            </a:r>
            <a:endParaRPr lang="de-DE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6CD56BE-4C12-4F9E-9ABA-42650A5128EC}"/>
              </a:ext>
            </a:extLst>
          </p:cNvPr>
          <p:cNvSpPr txBox="1"/>
          <p:nvPr/>
        </p:nvSpPr>
        <p:spPr>
          <a:xfrm>
            <a:off x="8314754" y="3652665"/>
            <a:ext cx="3570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„[…]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eine griechische Vorstellung völlig treffende deutsche Wiedergabe nicht gelingen will“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07A1E6C-C792-44BD-B4AE-01763B4ED96E}"/>
              </a:ext>
            </a:extLst>
          </p:cNvPr>
          <p:cNvSpPr txBox="1"/>
          <p:nvPr/>
        </p:nvSpPr>
        <p:spPr>
          <a:xfrm>
            <a:off x="8133581" y="4604324"/>
            <a:ext cx="3751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Schadewaldt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über die Übersetzung von</a:t>
            </a:r>
            <a:r>
              <a:rPr lang="el-G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ἔ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λεος </a:t>
            </a:r>
            <a:r>
              <a:rPr lang="de-DE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</a:t>
            </a:r>
            <a: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βος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2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1.25E-6 0.17384 C -1.25E-6 0.25162 0.04701 0.34791 0.08542 0.34791 L 0.17083 0.3479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3" grpId="0"/>
      <p:bldP spid="14" grpId="0"/>
      <p:bldP spid="15" grpId="0"/>
      <p:bldP spid="17" grpId="0"/>
      <p:bldP spid="18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>
            <a:extLst>
              <a:ext uri="{FF2B5EF4-FFF2-40B4-BE49-F238E27FC236}">
                <a16:creationId xmlns:a16="http://schemas.microsoft.com/office/drawing/2014/main" id="{FC67F429-48CB-4396-92AB-F92C07C4B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364" y="371258"/>
            <a:ext cx="4968671" cy="4991533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DA09666-65DC-426F-8E25-6CDF6B53AEE0}"/>
              </a:ext>
            </a:extLst>
          </p:cNvPr>
          <p:cNvSpPr txBox="1"/>
          <p:nvPr/>
        </p:nvSpPr>
        <p:spPr>
          <a:xfrm>
            <a:off x="1700784" y="3831336"/>
            <a:ext cx="452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94973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1179</Words>
  <Application>Microsoft Office PowerPoint</Application>
  <PresentationFormat>Breitbild</PresentationFormat>
  <Paragraphs>205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Emilia Marie Kaminski</dc:creator>
  <cp:lastModifiedBy>Alexander Weber</cp:lastModifiedBy>
  <cp:revision>19</cp:revision>
  <dcterms:created xsi:type="dcterms:W3CDTF">2021-11-05T20:15:08Z</dcterms:created>
  <dcterms:modified xsi:type="dcterms:W3CDTF">2021-11-18T16:47:48Z</dcterms:modified>
</cp:coreProperties>
</file>