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ipub.uni-graz.at/obvugrhs/download/pdf/7835625?originalFilename=true" TargetMode="External"/><Relationship Id="rId2" Type="http://schemas.openxmlformats.org/officeDocument/2006/relationships/hyperlink" Target="https://www.rivistadistoriadelleducazione.it/index.php/prometheus/article/download/838/838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unst-fuer-alle.de/deutsch/kunst/kuenstler/kunstdruck/david-teniers/16255/1/116574/jupiter-uebergibt-juno-die-in-eine-kuh-verwandelte-io/index.htm" TargetMode="External"/><Relationship Id="rId3" Type="http://schemas.openxmlformats.org/officeDocument/2006/relationships/hyperlink" Target="https://eclecticlight.co/2017/02/19/changing-stories-ovids-metamorphoses-on-canvas-4-jupiter-io-mercury-argus-pan-syrinx/" TargetMode="External"/><Relationship Id="rId7" Type="http://schemas.openxmlformats.org/officeDocument/2006/relationships/hyperlink" Target="https://art.thewalters.org/detail/18298/the-myth-of-io/" TargetMode="External"/><Relationship Id="rId2" Type="http://schemas.openxmlformats.org/officeDocument/2006/relationships/hyperlink" Target="https://www.metmuseum.org/art/collection/search/358167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age.math.tu-berlin.de/~fguenth/files/Ovid.pdf" TargetMode="External"/><Relationship Id="rId5" Type="http://schemas.openxmlformats.org/officeDocument/2006/relationships/hyperlink" Target="https://www.the-artinspector.de/post/pieter-lastman-juno-entdeckt-jupiter-und-io" TargetMode="External"/><Relationship Id="rId10" Type="http://schemas.openxmlformats.org/officeDocument/2006/relationships/hyperlink" Target="https://www.kunst-fuer-alle.de/deutsch/kunst/kuenstler/kunstdruck/antonio-molinari/18372/1/137008/der-raub-der-sabinerinnen/index.htm" TargetMode="External"/><Relationship Id="rId4" Type="http://schemas.openxmlformats.org/officeDocument/2006/relationships/hyperlink" Target="https://www.meisterdrucke.com/kunstdrucke/Antonio-da-Correggio/44171/Jupiter-und-Io.html" TargetMode="External"/><Relationship Id="rId9" Type="http://schemas.openxmlformats.org/officeDocument/2006/relationships/hyperlink" Target="https://www.boell.de/de/2018/06/29/metoo-und-das-unbehagen-der-linke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072160" y="0"/>
            <a:ext cx="7760880" cy="2064960"/>
          </a:xfrm>
          <a:prstGeom prst="horizontalScroll">
            <a:avLst>
              <a:gd name="adj" fmla="val 12500"/>
            </a:avLst>
          </a:prstGeom>
          <a:solidFill>
            <a:srgbClr val="BFA08C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15" name="CustomShape 2"/>
          <p:cNvSpPr/>
          <p:nvPr/>
        </p:nvSpPr>
        <p:spPr>
          <a:xfrm>
            <a:off x="2471760" y="432000"/>
            <a:ext cx="6887160" cy="128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de-DE" sz="4400" b="0" strike="noStrike" spc="-1" dirty="0">
                <a:solidFill>
                  <a:srgbClr val="000000"/>
                </a:solidFill>
                <a:latin typeface="comic"/>
                <a:ea typeface="DejaVu Sans"/>
              </a:rPr>
              <a:t>Ovids Metamorphosen-</a:t>
            </a:r>
            <a:br>
              <a:rPr dirty="0"/>
            </a:br>
            <a:r>
              <a:rPr lang="de-DE" sz="4400" b="0" strike="noStrike" spc="-1" dirty="0">
                <a:solidFill>
                  <a:srgbClr val="000000"/>
                </a:solidFill>
                <a:latin typeface="comic"/>
                <a:ea typeface="DejaVu Sans"/>
              </a:rPr>
              <a:t>"a </a:t>
            </a:r>
            <a:r>
              <a:rPr lang="de-DE" sz="4400" b="0" strike="noStrike" spc="-1" dirty="0" err="1">
                <a:solidFill>
                  <a:srgbClr val="000000"/>
                </a:solidFill>
                <a:latin typeface="comic"/>
                <a:ea typeface="DejaVu Sans"/>
              </a:rPr>
              <a:t>handbook</a:t>
            </a:r>
            <a:r>
              <a:rPr lang="de-DE" sz="4400" b="0" strike="noStrike" spc="-1" dirty="0">
                <a:solidFill>
                  <a:srgbClr val="000000"/>
                </a:solidFill>
                <a:latin typeface="comic"/>
                <a:ea typeface="DejaVu Sans"/>
              </a:rPr>
              <a:t> on </a:t>
            </a:r>
            <a:r>
              <a:rPr lang="de-DE" sz="4400" b="0" strike="noStrike" spc="-1" dirty="0" err="1">
                <a:solidFill>
                  <a:srgbClr val="000000"/>
                </a:solidFill>
                <a:latin typeface="comic"/>
                <a:ea typeface="DejaVu Sans"/>
              </a:rPr>
              <a:t>rape</a:t>
            </a:r>
            <a:r>
              <a:rPr lang="de-DE" sz="4400" b="0" strike="noStrike" spc="-1" dirty="0">
                <a:solidFill>
                  <a:srgbClr val="000000"/>
                </a:solidFill>
                <a:latin typeface="comic"/>
                <a:ea typeface="DejaVu Sans"/>
              </a:rPr>
              <a:t>"?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1399680" y="6025680"/>
            <a:ext cx="91425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Certamen Carolinum 2023 Juliette Theißen</a:t>
            </a:r>
            <a:endParaRPr lang="de-DE" sz="2000" b="0" strike="noStrike" spc="-1">
              <a:latin typeface="Arial"/>
            </a:endParaRPr>
          </a:p>
        </p:txBody>
      </p:sp>
      <p:pic>
        <p:nvPicPr>
          <p:cNvPr id="117" name="Grafik 3"/>
          <p:cNvPicPr/>
          <p:nvPr/>
        </p:nvPicPr>
        <p:blipFill>
          <a:blip r:embed="rId2"/>
          <a:stretch/>
        </p:blipFill>
        <p:spPr>
          <a:xfrm>
            <a:off x="3215160" y="1722960"/>
            <a:ext cx="5474880" cy="411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503840" y="1289160"/>
            <a:ext cx="4476960" cy="1224000"/>
          </a:xfrm>
          <a:prstGeom prst="accentCallout1">
            <a:avLst>
              <a:gd name="adj1" fmla="val 8488"/>
              <a:gd name="adj2" fmla="val -4795"/>
              <a:gd name="adj3" fmla="val 91976"/>
              <a:gd name="adj4" fmla="val -11654"/>
            </a:avLst>
          </a:prstGeom>
          <a:solidFill>
            <a:srgbClr val="BFA08C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21" name="CustomShape 2"/>
          <p:cNvSpPr/>
          <p:nvPr/>
        </p:nvSpPr>
        <p:spPr>
          <a:xfrm>
            <a:off x="432000" y="129600"/>
            <a:ext cx="10681560" cy="659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(…) proque toro </a:t>
            </a:r>
            <a:r>
              <a:rPr lang="de-DE" sz="2400" b="0" strike="noStrike" spc="-1">
                <a:solidFill>
                  <a:srgbClr val="A8325A"/>
                </a:solidFill>
                <a:latin typeface="Gill Sans"/>
                <a:ea typeface="Calibri"/>
              </a:rPr>
              <a:t>terrae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</a:t>
            </a:r>
            <a:r>
              <a:rPr lang="de-DE" sz="2400" b="0" strike="noStrike" spc="-1">
                <a:solidFill>
                  <a:srgbClr val="A8325A"/>
                </a:solidFill>
                <a:latin typeface="Gill Sans"/>
                <a:ea typeface="Calibri"/>
              </a:rPr>
              <a:t>non semper gramen habenti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incubat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Calibri"/>
              </a:rPr>
              <a:t>infelix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, </a:t>
            </a:r>
            <a:r>
              <a:rPr lang="de-DE" sz="2400" b="0" strike="noStrike" spc="-1">
                <a:solidFill>
                  <a:srgbClr val="A8325A"/>
                </a:solidFill>
                <a:latin typeface="Gill Sans"/>
                <a:ea typeface="Calibri"/>
              </a:rPr>
              <a:t>limosaque flumina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potat.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illa etiam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Calibri"/>
              </a:rPr>
              <a:t>supplex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Argo cum bracchia vellet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tendere, non habuit quae bracchia tenderet Argo;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conatoque queri mugitus edidit ore,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pertimuitque sonos, propriaque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Calibri"/>
              </a:rPr>
              <a:t>exterrita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voce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Calibri"/>
              </a:rPr>
              <a:t>est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.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venit et ad ripas, </a:t>
            </a:r>
            <a:r>
              <a:rPr lang="de-DE" sz="2400" b="0" strike="noStrike" spc="-1">
                <a:solidFill>
                  <a:srgbClr val="5F472E"/>
                </a:solidFill>
                <a:latin typeface="Gill Sans"/>
                <a:ea typeface="Calibri"/>
              </a:rPr>
              <a:t>ubi ludere saepe </a:t>
            </a:r>
            <a:r>
              <a:rPr lang="de-DE" sz="2400" b="1" strike="noStrike" spc="-1">
                <a:solidFill>
                  <a:srgbClr val="5F472E"/>
                </a:solidFill>
                <a:latin typeface="Gill Sans"/>
                <a:ea typeface="Calibri"/>
              </a:rPr>
              <a:t>solebat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Inachidas</a:t>
            </a:r>
            <a:r>
              <a:rPr lang="de-DE" sz="2400" b="1" strike="noStrike" spc="-1">
                <a:solidFill>
                  <a:srgbClr val="000000"/>
                </a:solidFill>
                <a:latin typeface="Gill Sans"/>
                <a:ea typeface="Calibri"/>
              </a:rPr>
              <a:t> 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ripas; novaque ut conspexit in unda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cornua, pertimuit, </a:t>
            </a:r>
            <a:r>
              <a:rPr lang="de-DE" sz="2400" b="1" strike="noStrike" spc="-1">
                <a:solidFill>
                  <a:srgbClr val="7030A0"/>
                </a:solidFill>
                <a:latin typeface="Gill Sans"/>
                <a:ea typeface="Calibri"/>
              </a:rPr>
              <a:t>seque externata refugit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. (…)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Calibri"/>
              </a:rPr>
              <a:t>decerptas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senior porrexerat Inachus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Calibri"/>
              </a:rPr>
              <a:t>herbas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: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illa manus lambit, patriis</a:t>
            </a:r>
            <a:r>
              <a:rPr lang="de-DE" sz="2400" b="1" strike="noStrike" spc="-1">
                <a:solidFill>
                  <a:srgbClr val="B95CD8"/>
                </a:solidFill>
                <a:latin typeface="Gill Sans"/>
                <a:ea typeface="Calibri"/>
              </a:rPr>
              <a:t>que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dat oscula palmis,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1" strike="noStrike" spc="-1">
                <a:solidFill>
                  <a:srgbClr val="B95CD8"/>
                </a:solidFill>
                <a:latin typeface="Gill Sans"/>
                <a:ea typeface="Calibri"/>
              </a:rPr>
              <a:t>nec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retinet lacrimas </a:t>
            </a:r>
            <a:r>
              <a:rPr lang="de-DE" sz="2400" b="1" strike="noStrike" spc="-1">
                <a:solidFill>
                  <a:srgbClr val="B95CD8"/>
                </a:solidFill>
                <a:latin typeface="Gill Sans"/>
                <a:ea typeface="Calibri"/>
              </a:rPr>
              <a:t>et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, si modo verba sequantur,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oret opem, nomen</a:t>
            </a:r>
            <a:r>
              <a:rPr lang="de-DE" sz="2400" b="1" strike="noStrike" spc="-1">
                <a:solidFill>
                  <a:srgbClr val="B95CD8"/>
                </a:solidFill>
                <a:latin typeface="Gill Sans"/>
                <a:ea typeface="Calibri"/>
              </a:rPr>
              <a:t>que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suum casus</a:t>
            </a:r>
            <a:r>
              <a:rPr lang="de-DE" sz="2400" b="1" strike="noStrike" spc="-1">
                <a:solidFill>
                  <a:srgbClr val="B95CD8"/>
                </a:solidFill>
                <a:latin typeface="Gill Sans"/>
                <a:ea typeface="Calibri"/>
              </a:rPr>
              <a:t>que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loquatur; (…)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de-DE" sz="24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0" y="1117440"/>
            <a:ext cx="1827360" cy="255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635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640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0" y="469080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645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4935600" y="4218120"/>
            <a:ext cx="74473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AB4EC4"/>
                </a:solidFill>
                <a:latin typeface="Gill Sans"/>
                <a:ea typeface="DejaVu Sans"/>
              </a:rPr>
              <a:t>Selbstflucht</a:t>
            </a:r>
            <a:r>
              <a:rPr lang="de-DE" sz="2400" b="0" strike="noStrike" spc="-1">
                <a:solidFill>
                  <a:srgbClr val="AB4EC4"/>
                </a:solidFill>
                <a:latin typeface="Gill Sans"/>
                <a:ea typeface="DejaVu Sans"/>
              </a:rPr>
              <a:t> -&gt; Zurückschaudern, keine Ortsflucht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7992000" y="129600"/>
            <a:ext cx="4246920" cy="118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A8325A"/>
                </a:solidFill>
                <a:latin typeface="Gill Sans"/>
                <a:ea typeface="DejaVu Sans"/>
              </a:rPr>
              <a:t>Äußere Umstände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: </a:t>
            </a:r>
            <a:r>
              <a:rPr lang="de-DE" sz="24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subjektiv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 empfundenes Leid -&gt; </a:t>
            </a:r>
            <a:r>
              <a:rPr lang="de-DE" sz="24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Statusverlust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26" name="CustomShape 7"/>
          <p:cNvSpPr/>
          <p:nvPr/>
        </p:nvSpPr>
        <p:spPr>
          <a:xfrm>
            <a:off x="7205760" y="2858400"/>
            <a:ext cx="50641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5F472E"/>
                </a:solidFill>
                <a:latin typeface="Gill Sans"/>
                <a:ea typeface="DejaVu Sans"/>
              </a:rPr>
              <a:t>Diskrepanz zu jetzt; damals: </a:t>
            </a:r>
            <a:r>
              <a:rPr lang="de-DE" sz="2400" b="1" strike="noStrike" spc="-1">
                <a:solidFill>
                  <a:srgbClr val="5F472E"/>
                </a:solidFill>
                <a:latin typeface="Gill Sans"/>
                <a:ea typeface="DejaVu Sans"/>
              </a:rPr>
              <a:t>pudor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27" name="CustomShape 8"/>
          <p:cNvSpPr/>
          <p:nvPr/>
        </p:nvSpPr>
        <p:spPr>
          <a:xfrm>
            <a:off x="6552000" y="2957400"/>
            <a:ext cx="573840" cy="26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6C5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28" name="CustomShape 9"/>
          <p:cNvSpPr/>
          <p:nvPr/>
        </p:nvSpPr>
        <p:spPr>
          <a:xfrm>
            <a:off x="4275360" y="4032000"/>
            <a:ext cx="835560" cy="835560"/>
          </a:xfrm>
          <a:prstGeom prst="mathEqual">
            <a:avLst>
              <a:gd name="adj1" fmla="val 11144"/>
              <a:gd name="adj2" fmla="val 11760"/>
            </a:avLst>
          </a:prstGeom>
          <a:solidFill>
            <a:srgbClr val="B95CD8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29" name="CustomShape 10"/>
          <p:cNvSpPr/>
          <p:nvPr/>
        </p:nvSpPr>
        <p:spPr>
          <a:xfrm>
            <a:off x="7503840" y="1481400"/>
            <a:ext cx="446508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Gill Sans"/>
                <a:ea typeface="DejaVu Sans"/>
              </a:rPr>
              <a:t>fehlende Kommunikation mit Umwelt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30" name="CustomShape 11"/>
          <p:cNvSpPr/>
          <p:nvPr/>
        </p:nvSpPr>
        <p:spPr>
          <a:xfrm>
            <a:off x="912600" y="954360"/>
            <a:ext cx="6141240" cy="1827360"/>
          </a:xfrm>
          <a:prstGeom prst="mathMinus">
            <a:avLst>
              <a:gd name="adj1" fmla="val 2893"/>
            </a:avLst>
          </a:prstGeom>
          <a:solidFill>
            <a:schemeClr val="tx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31" name="CustomShape 12"/>
          <p:cNvSpPr/>
          <p:nvPr/>
        </p:nvSpPr>
        <p:spPr>
          <a:xfrm>
            <a:off x="244080" y="1878120"/>
            <a:ext cx="3363120" cy="1827360"/>
          </a:xfrm>
          <a:prstGeom prst="mathMinus">
            <a:avLst>
              <a:gd name="adj1" fmla="val 2893"/>
            </a:avLst>
          </a:prstGeom>
          <a:solidFill>
            <a:schemeClr val="tx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32" name="CustomShape 13"/>
          <p:cNvSpPr/>
          <p:nvPr/>
        </p:nvSpPr>
        <p:spPr>
          <a:xfrm>
            <a:off x="7907040" y="5258160"/>
            <a:ext cx="46018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Distanz trotz physischer Nähe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33" name="CustomShape 14"/>
          <p:cNvSpPr/>
          <p:nvPr/>
        </p:nvSpPr>
        <p:spPr>
          <a:xfrm>
            <a:off x="7776000" y="5808600"/>
            <a:ext cx="46018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B95CD8"/>
                </a:solidFill>
                <a:latin typeface="Gill Sans"/>
                <a:ea typeface="DejaVu Sans"/>
              </a:rPr>
              <a:t> </a:t>
            </a:r>
            <a:r>
              <a:rPr lang="de-DE" sz="2400" b="1" strike="noStrike" spc="-1">
                <a:solidFill>
                  <a:srgbClr val="B95CD8"/>
                </a:solidFill>
                <a:latin typeface="Gill Sans"/>
                <a:ea typeface="DejaVu Sans"/>
              </a:rPr>
              <a:t>Hilflosigkeit/Verzweiflung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34" name="CustomShape 15"/>
          <p:cNvSpPr/>
          <p:nvPr/>
        </p:nvSpPr>
        <p:spPr>
          <a:xfrm>
            <a:off x="7200000" y="5112000"/>
            <a:ext cx="680400" cy="975600"/>
          </a:xfrm>
          <a:prstGeom prst="chevron">
            <a:avLst>
              <a:gd name="adj" fmla="val 47307"/>
            </a:avLst>
          </a:prstGeom>
          <a:solidFill>
            <a:srgbClr val="7030A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7721280" y="3195360"/>
            <a:ext cx="3314160" cy="1146240"/>
          </a:xfrm>
          <a:prstGeom prst="bevel">
            <a:avLst>
              <a:gd name="adj" fmla="val 18589"/>
            </a:avLst>
          </a:prstGeom>
          <a:solidFill>
            <a:srgbClr val="BFA08C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36" name="CustomShape 2"/>
          <p:cNvSpPr/>
          <p:nvPr/>
        </p:nvSpPr>
        <p:spPr>
          <a:xfrm>
            <a:off x="9903600" y="1932120"/>
            <a:ext cx="1827360" cy="5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3000" b="1" strike="noStrike" spc="-1">
                <a:solidFill>
                  <a:srgbClr val="55196A"/>
                </a:solidFill>
                <a:latin typeface="Gill Sans"/>
                <a:ea typeface="DejaVu Sans"/>
              </a:rPr>
              <a:t>timide</a:t>
            </a:r>
            <a:endParaRPr lang="de-DE" sz="3000" b="0" strike="noStrike" spc="-1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838080" y="22536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6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Ein Happy End?</a:t>
            </a:r>
            <a:endParaRPr lang="de-DE" sz="3600" b="0" strike="noStrike" spc="-1">
              <a:latin typeface="Arial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511200" y="2147760"/>
            <a:ext cx="8125920" cy="17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officioque pedum </a:t>
            </a:r>
            <a:r>
              <a:rPr lang="de-DE" sz="2400" b="1" strike="noStrike" spc="-1">
                <a:solidFill>
                  <a:srgbClr val="7030A0"/>
                </a:solidFill>
                <a:latin typeface="Gill Sans"/>
                <a:ea typeface="Calibri"/>
              </a:rPr>
              <a:t>nymphe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</a:t>
            </a:r>
            <a:r>
              <a:rPr lang="de-DE" sz="2400" b="1" strike="noStrike" spc="-1">
                <a:solidFill>
                  <a:srgbClr val="7030A0"/>
                </a:solidFill>
                <a:latin typeface="Gill Sans"/>
                <a:ea typeface="Calibri"/>
              </a:rPr>
              <a:t>contenta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duorum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erigitur, metuitque loqui, ne more iuvencae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mugiat, et </a:t>
            </a:r>
            <a:r>
              <a:rPr lang="de-DE" sz="2400" b="1" strike="noStrike" spc="-1">
                <a:solidFill>
                  <a:srgbClr val="AB4EC4"/>
                </a:solidFill>
                <a:latin typeface="Gill Sans"/>
                <a:ea typeface="Calibri"/>
              </a:rPr>
              <a:t>timide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Calibri"/>
              </a:rPr>
              <a:t> verba intermissa retemptat. (…)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39" name="CustomShape 5"/>
          <p:cNvSpPr/>
          <p:nvPr/>
        </p:nvSpPr>
        <p:spPr>
          <a:xfrm>
            <a:off x="0" y="290052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745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511200" y="4803480"/>
            <a:ext cx="1448280" cy="552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41" name="CustomShape 7"/>
          <p:cNvSpPr/>
          <p:nvPr/>
        </p:nvSpPr>
        <p:spPr>
          <a:xfrm>
            <a:off x="2211480" y="4803480"/>
            <a:ext cx="4529520" cy="5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30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Psychische Folgen</a:t>
            </a:r>
            <a:endParaRPr lang="de-DE" sz="3000" b="0" strike="noStrike" spc="-1">
              <a:latin typeface="Arial"/>
            </a:endParaRPr>
          </a:p>
        </p:txBody>
      </p:sp>
      <p:sp>
        <p:nvSpPr>
          <p:cNvPr id="242" name="CustomShape 8"/>
          <p:cNvSpPr/>
          <p:nvPr/>
        </p:nvSpPr>
        <p:spPr>
          <a:xfrm>
            <a:off x="8175960" y="3522960"/>
            <a:ext cx="3176280" cy="4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6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Selbstverlust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243" name="CustomShape 9"/>
          <p:cNvSpPr/>
          <p:nvPr/>
        </p:nvSpPr>
        <p:spPr>
          <a:xfrm>
            <a:off x="1656000" y="3672000"/>
            <a:ext cx="1044000" cy="964440"/>
          </a:xfrm>
          <a:prstGeom prst="mathEqual">
            <a:avLst>
              <a:gd name="adj1" fmla="val 13894"/>
              <a:gd name="adj2" fmla="val 7635"/>
            </a:avLst>
          </a:prstGeom>
          <a:solidFill>
            <a:srgbClr val="AB4EC4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44" name="CustomShape 10"/>
          <p:cNvSpPr/>
          <p:nvPr/>
        </p:nvSpPr>
        <p:spPr>
          <a:xfrm>
            <a:off x="2701080" y="3920760"/>
            <a:ext cx="4600800" cy="4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500" b="1" strike="noStrike" spc="-1">
                <a:solidFill>
                  <a:srgbClr val="AB4EC4"/>
                </a:solidFill>
                <a:latin typeface="Gill Sans"/>
                <a:ea typeface="DejaVu Sans"/>
              </a:rPr>
              <a:t>Kommunikationsproblem </a:t>
            </a:r>
            <a:endParaRPr lang="de-DE" sz="2500" b="0" strike="noStrike" spc="-1">
              <a:latin typeface="Arial"/>
            </a:endParaRPr>
          </a:p>
        </p:txBody>
      </p:sp>
      <p:sp>
        <p:nvSpPr>
          <p:cNvPr id="245" name="CustomShape 11"/>
          <p:cNvSpPr/>
          <p:nvPr/>
        </p:nvSpPr>
        <p:spPr>
          <a:xfrm>
            <a:off x="6984360" y="1937520"/>
            <a:ext cx="2578320" cy="5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3000" b="1" strike="noStrike" spc="-1">
                <a:solidFill>
                  <a:srgbClr val="AB4EC4"/>
                </a:solidFill>
                <a:latin typeface="Gill Sans"/>
                <a:ea typeface="DejaVu Sans"/>
              </a:rPr>
              <a:t>contenta</a:t>
            </a:r>
            <a:endParaRPr lang="de-DE" sz="3000" b="0" strike="noStrike" spc="-1">
              <a:latin typeface="Arial"/>
            </a:endParaRPr>
          </a:p>
        </p:txBody>
      </p:sp>
      <p:sp>
        <p:nvSpPr>
          <p:cNvPr id="246" name="CustomShape 12"/>
          <p:cNvSpPr/>
          <p:nvPr/>
        </p:nvSpPr>
        <p:spPr>
          <a:xfrm>
            <a:off x="8978040" y="1803600"/>
            <a:ext cx="800640" cy="800640"/>
          </a:xfrm>
          <a:prstGeom prst="mathNotEqual">
            <a:avLst>
              <a:gd name="adj1" fmla="val 17757"/>
              <a:gd name="adj2" fmla="val 6600000"/>
              <a:gd name="adj3" fmla="val 11760"/>
            </a:avLst>
          </a:prstGeom>
          <a:solidFill>
            <a:srgbClr val="7030A0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47" name="CustomShape 13"/>
          <p:cNvSpPr/>
          <p:nvPr/>
        </p:nvSpPr>
        <p:spPr>
          <a:xfrm>
            <a:off x="7721280" y="2744280"/>
            <a:ext cx="31330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55196A"/>
                </a:solidFill>
                <a:latin typeface="Gill Sans"/>
                <a:ea typeface="DejaVu Sans"/>
              </a:rPr>
              <a:t>Nymphe, nicht Io</a:t>
            </a: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249" name="Grafik 3"/>
          <p:cNvPicPr/>
          <p:nvPr/>
        </p:nvPicPr>
        <p:blipFill>
          <a:blip r:embed="rId2"/>
          <a:srcRect l="888"/>
          <a:stretch/>
        </p:blipFill>
        <p:spPr>
          <a:xfrm>
            <a:off x="0" y="0"/>
            <a:ext cx="12238920" cy="6856560"/>
          </a:xfrm>
          <a:prstGeom prst="rect">
            <a:avLst/>
          </a:prstGeom>
          <a:ln>
            <a:noFill/>
          </a:ln>
        </p:spPr>
      </p:pic>
      <p:sp>
        <p:nvSpPr>
          <p:cNvPr id="250" name="CustomShape 2"/>
          <p:cNvSpPr/>
          <p:nvPr/>
        </p:nvSpPr>
        <p:spPr>
          <a:xfrm>
            <a:off x="576000" y="2808000"/>
            <a:ext cx="11541600" cy="111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6700" b="0" strike="noStrike" spc="-1">
                <a:solidFill>
                  <a:srgbClr val="C00000"/>
                </a:solidFill>
                <a:latin typeface="Matura MT Script Capitals"/>
                <a:ea typeface="DejaVu Sans"/>
              </a:rPr>
              <a:t>A handbook on rape?</a:t>
            </a:r>
            <a:endParaRPr lang="de-DE" sz="6700" b="0" strike="noStrike" spc="-1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216000" y="1019160"/>
            <a:ext cx="10787040" cy="289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6700" b="0" strike="noStrike" spc="-1">
                <a:solidFill>
                  <a:srgbClr val="FFFFFF"/>
                </a:solidFill>
                <a:latin typeface="Matura MT Script Capitals"/>
                <a:ea typeface="DejaVu Sans"/>
              </a:rPr>
              <a:t>A handbook on rape?</a:t>
            </a:r>
            <a:endParaRPr lang="de-DE" sz="67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999960" y="228240"/>
            <a:ext cx="4141800" cy="3080880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53" name="CustomShape 2"/>
          <p:cNvSpPr/>
          <p:nvPr/>
        </p:nvSpPr>
        <p:spPr>
          <a:xfrm>
            <a:off x="1399320" y="2279520"/>
            <a:ext cx="1827360" cy="182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54" name="CustomShape 3"/>
          <p:cNvSpPr/>
          <p:nvPr/>
        </p:nvSpPr>
        <p:spPr>
          <a:xfrm>
            <a:off x="5951160" y="4786920"/>
            <a:ext cx="1827360" cy="182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55" name="CustomShape 4"/>
          <p:cNvSpPr/>
          <p:nvPr/>
        </p:nvSpPr>
        <p:spPr>
          <a:xfrm>
            <a:off x="982440" y="544320"/>
            <a:ext cx="2660760" cy="1224000"/>
          </a:xfrm>
          <a:prstGeom prst="flowChartAlternateProcess">
            <a:avLst/>
          </a:prstGeom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Jupiter</a:t>
            </a: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56" name="CustomShape 5"/>
          <p:cNvSpPr/>
          <p:nvPr/>
        </p:nvSpPr>
        <p:spPr>
          <a:xfrm>
            <a:off x="8366760" y="1968480"/>
            <a:ext cx="2660760" cy="1224000"/>
          </a:xfrm>
          <a:prstGeom prst="flowChartAlternateProcess">
            <a:avLst/>
          </a:prstGeom>
          <a:solidFill>
            <a:srgbClr val="AB74D5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Io 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57" name="CustomShape 6"/>
          <p:cNvSpPr/>
          <p:nvPr/>
        </p:nvSpPr>
        <p:spPr>
          <a:xfrm rot="1081800">
            <a:off x="4300560" y="1204200"/>
            <a:ext cx="3569400" cy="943920"/>
          </a:xfrm>
          <a:prstGeom prst="stripedRightArrow">
            <a:avLst>
              <a:gd name="adj1" fmla="val 32098"/>
              <a:gd name="adj2" fmla="val 62382"/>
            </a:avLst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58" name="CustomShape 7"/>
          <p:cNvSpPr/>
          <p:nvPr/>
        </p:nvSpPr>
        <p:spPr>
          <a:xfrm rot="1020000">
            <a:off x="5152680" y="1458360"/>
            <a:ext cx="20530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Raubt pudor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59" name="CustomShape 8"/>
          <p:cNvSpPr/>
          <p:nvPr/>
        </p:nvSpPr>
        <p:spPr>
          <a:xfrm>
            <a:off x="8264880" y="3319560"/>
            <a:ext cx="368640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55196A"/>
                </a:solidFill>
                <a:latin typeface="Gill Sans"/>
                <a:ea typeface="DejaVu Sans"/>
              </a:rPr>
              <a:t>Erotische Objektivierung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60" name="CustomShape 9"/>
          <p:cNvSpPr/>
          <p:nvPr/>
        </p:nvSpPr>
        <p:spPr>
          <a:xfrm>
            <a:off x="8653680" y="3781080"/>
            <a:ext cx="2238840" cy="2074320"/>
          </a:xfrm>
          <a:prstGeom prst="noSmoking">
            <a:avLst>
              <a:gd name="adj" fmla="val 12732"/>
            </a:avLst>
          </a:prstGeom>
          <a:solidFill>
            <a:srgbClr val="FF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61" name="CustomShape 10"/>
          <p:cNvSpPr/>
          <p:nvPr/>
        </p:nvSpPr>
        <p:spPr>
          <a:xfrm>
            <a:off x="8653680" y="4371120"/>
            <a:ext cx="359136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55196A"/>
                </a:solidFill>
                <a:latin typeface="Gill Sans"/>
                <a:ea typeface="DejaVu Sans"/>
              </a:rPr>
              <a:t>Pudor: weibliches Existenzrecht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62" name="CustomShape 11"/>
          <p:cNvSpPr/>
          <p:nvPr/>
        </p:nvSpPr>
        <p:spPr>
          <a:xfrm>
            <a:off x="374400" y="1968480"/>
            <a:ext cx="365328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4472C4"/>
                </a:solidFill>
                <a:latin typeface="Gill Sans"/>
                <a:ea typeface="DejaVu Sans"/>
              </a:rPr>
              <a:t>Bloße Befriedigung seines Geschlechtstriebs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63" name="CustomShape 12"/>
          <p:cNvSpPr/>
          <p:nvPr/>
        </p:nvSpPr>
        <p:spPr>
          <a:xfrm>
            <a:off x="5329080" y="3227400"/>
            <a:ext cx="328824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Nebeldecke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64" name="CustomShape 13"/>
          <p:cNvSpPr/>
          <p:nvPr/>
        </p:nvSpPr>
        <p:spPr>
          <a:xfrm rot="20061000" flipV="1">
            <a:off x="3122640" y="3836160"/>
            <a:ext cx="1955520" cy="271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65" name="CustomShape 14"/>
          <p:cNvSpPr/>
          <p:nvPr/>
        </p:nvSpPr>
        <p:spPr>
          <a:xfrm>
            <a:off x="396000" y="4384440"/>
            <a:ext cx="529092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1" strike="noStrike" spc="-1">
                <a:solidFill>
                  <a:srgbClr val="4472C4"/>
                </a:solidFill>
                <a:latin typeface="Gill Sans"/>
                <a:ea typeface="DejaVu Sans"/>
              </a:rPr>
              <a:t>Bedeutungsveränderung von pudor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66" name="CustomShape 15"/>
          <p:cNvSpPr/>
          <p:nvPr/>
        </p:nvSpPr>
        <p:spPr>
          <a:xfrm>
            <a:off x="5329080" y="5096880"/>
            <a:ext cx="288648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Schamlosigkeit Jupiters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67" name="CustomShape 16"/>
          <p:cNvSpPr/>
          <p:nvPr/>
        </p:nvSpPr>
        <p:spPr>
          <a:xfrm rot="16200000">
            <a:off x="5618160" y="4096800"/>
            <a:ext cx="1277280" cy="6886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4"/>
          <p:cNvPicPr/>
          <p:nvPr/>
        </p:nvPicPr>
        <p:blipFill>
          <a:blip r:embed="rId2"/>
          <a:srcRect r="-2" b="14791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>
            <a:noFill/>
          </a:ln>
        </p:spPr>
      </p:pic>
      <p:sp>
        <p:nvSpPr>
          <p:cNvPr id="269" name="CustomShape 1"/>
          <p:cNvSpPr/>
          <p:nvPr/>
        </p:nvSpPr>
        <p:spPr>
          <a:xfrm>
            <a:off x="3075480" y="1048320"/>
            <a:ext cx="686664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br/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     Potenzial</a:t>
            </a:r>
            <a:r>
              <a:rPr lang="de-DE" sz="6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für heute?!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1523880" y="2278080"/>
            <a:ext cx="9142560" cy="1180440"/>
          </a:xfrm>
          <a:prstGeom prst="ribbon2">
            <a:avLst>
              <a:gd name="adj1" fmla="val 16667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4"/>
          <p:cNvPicPr/>
          <p:nvPr/>
        </p:nvPicPr>
        <p:blipFill>
          <a:blip r:embed="rId2"/>
          <a:srcRect r="-2" b="14791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>
            <a:noFill/>
          </a:ln>
        </p:spPr>
      </p:pic>
      <p:sp>
        <p:nvSpPr>
          <p:cNvPr id="272" name="CustomShape 1"/>
          <p:cNvSpPr/>
          <p:nvPr/>
        </p:nvSpPr>
        <p:spPr>
          <a:xfrm>
            <a:off x="3078000" y="1029960"/>
            <a:ext cx="623628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br/>
            <a:r>
              <a:rPr lang="de-DE" sz="60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Potenzial</a:t>
            </a:r>
            <a:r>
              <a:rPr lang="de-DE" sz="60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r>
              <a:rPr lang="de-DE" sz="60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für heute?!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1523880" y="2278080"/>
            <a:ext cx="9142560" cy="1180440"/>
          </a:xfrm>
          <a:prstGeom prst="ribbon2">
            <a:avLst>
              <a:gd name="adj1" fmla="val 16667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274" name="Grafik 8"/>
          <p:cNvPicPr/>
          <p:nvPr/>
        </p:nvPicPr>
        <p:blipFill>
          <a:blip r:embed="rId3"/>
          <a:stretch/>
        </p:blipFill>
        <p:spPr>
          <a:xfrm rot="517800">
            <a:off x="3790800" y="173160"/>
            <a:ext cx="6249240" cy="4061520"/>
          </a:xfrm>
          <a:prstGeom prst="rect">
            <a:avLst/>
          </a:prstGeom>
          <a:ln>
            <a:noFill/>
          </a:ln>
        </p:spPr>
      </p:pic>
      <p:pic>
        <p:nvPicPr>
          <p:cNvPr id="275" name="Grafik 4"/>
          <p:cNvPicPr/>
          <p:nvPr/>
        </p:nvPicPr>
        <p:blipFill>
          <a:blip r:embed="rId4"/>
          <a:stretch/>
        </p:blipFill>
        <p:spPr>
          <a:xfrm rot="420000">
            <a:off x="393480" y="1879560"/>
            <a:ext cx="6249240" cy="2312280"/>
          </a:xfrm>
          <a:prstGeom prst="rect">
            <a:avLst/>
          </a:prstGeom>
          <a:ln>
            <a:noFill/>
          </a:ln>
        </p:spPr>
      </p:pic>
      <p:pic>
        <p:nvPicPr>
          <p:cNvPr id="276" name="Grafik 9"/>
          <p:cNvPicPr/>
          <p:nvPr/>
        </p:nvPicPr>
        <p:blipFill>
          <a:blip r:embed="rId5"/>
          <a:stretch/>
        </p:blipFill>
        <p:spPr>
          <a:xfrm rot="20348400">
            <a:off x="280800" y="4883040"/>
            <a:ext cx="6249240" cy="1657800"/>
          </a:xfrm>
          <a:prstGeom prst="rect">
            <a:avLst/>
          </a:prstGeom>
          <a:ln>
            <a:noFill/>
          </a:ln>
        </p:spPr>
      </p:pic>
      <p:pic>
        <p:nvPicPr>
          <p:cNvPr id="277" name="Grafik 10"/>
          <p:cNvPicPr/>
          <p:nvPr/>
        </p:nvPicPr>
        <p:blipFill>
          <a:blip r:embed="rId6"/>
          <a:stretch/>
        </p:blipFill>
        <p:spPr>
          <a:xfrm>
            <a:off x="6421680" y="1212120"/>
            <a:ext cx="4632120" cy="562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72320" y="236520"/>
            <a:ext cx="7597800" cy="174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6000" b="0" strike="noStrike" spc="-1">
                <a:solidFill>
                  <a:srgbClr val="000000"/>
                </a:solidFill>
                <a:latin typeface="comic"/>
                <a:ea typeface="DejaVu Sans"/>
              </a:rPr>
              <a:t>Beziehungstat?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6449760" y="965160"/>
            <a:ext cx="582948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6000" b="0" strike="noStrike" spc="-1">
                <a:solidFill>
                  <a:srgbClr val="000000"/>
                </a:solidFill>
                <a:latin typeface="comic"/>
                <a:ea typeface="DejaVu Sans"/>
              </a:rPr>
              <a:t>Eifersucht?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472320" y="1980720"/>
            <a:ext cx="889128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6000" b="0" strike="noStrike" spc="-1">
                <a:solidFill>
                  <a:srgbClr val="000000"/>
                </a:solidFill>
                <a:latin typeface="comic"/>
                <a:ea typeface="DejaVu Sans"/>
              </a:rPr>
              <a:t>Beziehungsdrama?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 rot="5019000">
            <a:off x="5428800" y="-1876320"/>
            <a:ext cx="1694520" cy="11146320"/>
          </a:xfrm>
          <a:prstGeom prst="lightningBolt">
            <a:avLst/>
          </a:prstGeom>
          <a:solidFill>
            <a:srgbClr val="C0000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82" name="CustomShape 5"/>
          <p:cNvSpPr/>
          <p:nvPr/>
        </p:nvSpPr>
        <p:spPr>
          <a:xfrm rot="21054600">
            <a:off x="5050440" y="4417200"/>
            <a:ext cx="3836520" cy="1989360"/>
          </a:xfrm>
          <a:prstGeom prst="teardrop">
            <a:avLst>
              <a:gd name="adj" fmla="val 10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83" name="CustomShape 6"/>
          <p:cNvSpPr/>
          <p:nvPr/>
        </p:nvSpPr>
        <p:spPr>
          <a:xfrm>
            <a:off x="5295960" y="4681440"/>
            <a:ext cx="4735440" cy="22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8500" b="1" strike="noStrike" spc="-1">
                <a:solidFill>
                  <a:srgbClr val="000000"/>
                </a:solidFill>
                <a:latin typeface="Arial Rounded MT Bold"/>
                <a:ea typeface="DejaVu Sans"/>
              </a:rPr>
              <a:t>Macht</a:t>
            </a:r>
            <a:endParaRPr lang="de-DE" sz="8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8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3884400" y="5461920"/>
            <a:ext cx="5907960" cy="12240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85" name="CustomShape 2"/>
          <p:cNvSpPr/>
          <p:nvPr/>
        </p:nvSpPr>
        <p:spPr>
          <a:xfrm>
            <a:off x="7480080" y="2945520"/>
            <a:ext cx="3152160" cy="1078200"/>
          </a:xfrm>
          <a:prstGeom prst="rect">
            <a:avLst/>
          </a:prstGeom>
          <a:solidFill>
            <a:srgbClr val="BFA08C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86" name="CustomShape 3"/>
          <p:cNvSpPr/>
          <p:nvPr/>
        </p:nvSpPr>
        <p:spPr>
          <a:xfrm>
            <a:off x="5184000" y="2518200"/>
            <a:ext cx="1827360" cy="49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87" name="CustomShape 4"/>
          <p:cNvSpPr/>
          <p:nvPr/>
        </p:nvSpPr>
        <p:spPr>
          <a:xfrm>
            <a:off x="2478960" y="554760"/>
            <a:ext cx="81759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1" strike="noStrike" spc="-1">
                <a:solidFill>
                  <a:srgbClr val="000000"/>
                </a:solidFill>
                <a:latin typeface="Gill Sans"/>
                <a:ea typeface="DejaVu Sans"/>
              </a:rPr>
              <a:t>Aktuelles</a:t>
            </a:r>
            <a:r>
              <a:rPr lang="de-DE" sz="2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: „Zensierung“; „Schön-Wischung“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88" name="CustomShape 5"/>
          <p:cNvSpPr/>
          <p:nvPr/>
        </p:nvSpPr>
        <p:spPr>
          <a:xfrm>
            <a:off x="4631760" y="1455840"/>
            <a:ext cx="3780000" cy="97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9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Metamorphosen </a:t>
            </a:r>
            <a:r>
              <a:rPr lang="de-DE" sz="2900" b="1" strike="noStrike" spc="-1">
                <a:solidFill>
                  <a:srgbClr val="000000"/>
                </a:solidFill>
                <a:latin typeface="Gill Sans"/>
                <a:ea typeface="DejaVu Sans"/>
              </a:rPr>
              <a:t>ehrlicher</a:t>
            </a:r>
            <a:endParaRPr lang="de-DE" sz="2900" b="0" strike="noStrike" spc="-1">
              <a:latin typeface="Arial"/>
            </a:endParaRPr>
          </a:p>
        </p:txBody>
      </p:sp>
      <p:sp>
        <p:nvSpPr>
          <p:cNvPr id="289" name="CustomShape 6"/>
          <p:cNvSpPr/>
          <p:nvPr/>
        </p:nvSpPr>
        <p:spPr>
          <a:xfrm>
            <a:off x="2490840" y="1628280"/>
            <a:ext cx="1627200" cy="642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F472E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90" name="CustomShape 7"/>
          <p:cNvSpPr/>
          <p:nvPr/>
        </p:nvSpPr>
        <p:spPr>
          <a:xfrm>
            <a:off x="1558440" y="2932560"/>
            <a:ext cx="3072240" cy="1078200"/>
          </a:xfrm>
          <a:prstGeom prst="rect">
            <a:avLst/>
          </a:prstGeom>
          <a:solidFill>
            <a:srgbClr val="BFA08C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91" name="CustomShape 8"/>
          <p:cNvSpPr/>
          <p:nvPr/>
        </p:nvSpPr>
        <p:spPr>
          <a:xfrm>
            <a:off x="2059920" y="3167280"/>
            <a:ext cx="28998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Idealisierung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92" name="CustomShape 9"/>
          <p:cNvSpPr/>
          <p:nvPr/>
        </p:nvSpPr>
        <p:spPr>
          <a:xfrm>
            <a:off x="8021160" y="3210480"/>
            <a:ext cx="270612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Verteufelung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93" name="CustomShape 10"/>
          <p:cNvSpPr/>
          <p:nvPr/>
        </p:nvSpPr>
        <p:spPr>
          <a:xfrm>
            <a:off x="5346720" y="2736000"/>
            <a:ext cx="1416960" cy="141696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5F472E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94" name="CustomShape 11"/>
          <p:cNvSpPr/>
          <p:nvPr/>
        </p:nvSpPr>
        <p:spPr>
          <a:xfrm>
            <a:off x="1442880" y="5541840"/>
            <a:ext cx="1955520" cy="96768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95" name="CustomShape 12"/>
          <p:cNvSpPr/>
          <p:nvPr/>
        </p:nvSpPr>
        <p:spPr>
          <a:xfrm>
            <a:off x="2346840" y="4499640"/>
            <a:ext cx="827460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3200" b="1" strike="noStrike" spc="-1">
                <a:solidFill>
                  <a:srgbClr val="000000"/>
                </a:solidFill>
                <a:latin typeface="Gill Sans"/>
                <a:ea typeface="DejaVu Sans"/>
              </a:rPr>
              <a:t>Emotionalität -&gt; Konfliktpotenzial</a:t>
            </a:r>
            <a:endParaRPr lang="de-DE" sz="3200" b="0" strike="noStrike" spc="-1">
              <a:latin typeface="Arial"/>
            </a:endParaRPr>
          </a:p>
        </p:txBody>
      </p:sp>
      <p:sp>
        <p:nvSpPr>
          <p:cNvPr id="296" name="CustomShape 13"/>
          <p:cNvSpPr/>
          <p:nvPr/>
        </p:nvSpPr>
        <p:spPr>
          <a:xfrm>
            <a:off x="3982320" y="5749560"/>
            <a:ext cx="6426720" cy="5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3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Kritische Perspektive einnehmen</a:t>
            </a:r>
            <a:endParaRPr lang="de-DE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6310440" y="5122080"/>
            <a:ext cx="4927680" cy="1335960"/>
          </a:xfrm>
          <a:prstGeom prst="flowChartAlternateProcess">
            <a:avLst/>
          </a:prstGeom>
          <a:ln>
            <a:solidFill>
              <a:srgbClr val="EC792A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3300" b="1" strike="noStrike" spc="-1">
                <a:solidFill>
                  <a:srgbClr val="000000"/>
                </a:solidFill>
                <a:latin typeface="Gill Sans"/>
                <a:ea typeface="DejaVu Sans"/>
              </a:rPr>
              <a:t>Eigentlich Kritik/Ablehnung?</a:t>
            </a:r>
            <a:endParaRPr lang="de-DE" sz="3300" b="0" strike="noStrike" spc="-1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6313680" y="1724760"/>
            <a:ext cx="4927680" cy="1224000"/>
          </a:xfrm>
          <a:prstGeom prst="flowChartAlternateProcess">
            <a:avLst/>
          </a:prstGeom>
          <a:ln>
            <a:solidFill>
              <a:srgbClr val="EC792A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Gewaltsam erzwungene Liebe zum Scheitern verurteilt?</a:t>
            </a:r>
            <a:endParaRPr lang="de-DE" sz="2300" b="0" strike="noStrike" spc="-1">
              <a:latin typeface="Arial"/>
            </a:endParaRPr>
          </a:p>
        </p:txBody>
      </p:sp>
      <p:pic>
        <p:nvPicPr>
          <p:cNvPr id="299" name="Grafik 10"/>
          <p:cNvPicPr/>
          <p:nvPr/>
        </p:nvPicPr>
        <p:blipFill>
          <a:blip r:embed="rId2"/>
          <a:srcRect l="22186" t="17741" r="22186" b="12787"/>
          <a:stretch/>
        </p:blipFill>
        <p:spPr>
          <a:xfrm>
            <a:off x="1724760" y="-327960"/>
            <a:ext cx="2464560" cy="4104000"/>
          </a:xfrm>
          <a:prstGeom prst="rect">
            <a:avLst/>
          </a:prstGeom>
          <a:ln>
            <a:noFill/>
          </a:ln>
        </p:spPr>
      </p:pic>
      <p:sp>
        <p:nvSpPr>
          <p:cNvPr id="300" name="CustomShape 3"/>
          <p:cNvSpPr/>
          <p:nvPr/>
        </p:nvSpPr>
        <p:spPr>
          <a:xfrm rot="6333600" flipV="1">
            <a:off x="198360" y="4563000"/>
            <a:ext cx="3501000" cy="1117440"/>
          </a:xfrm>
          <a:prstGeom prst="flowChartDisplay">
            <a:avLst/>
          </a:prstGeom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01" name="CustomShape 4"/>
          <p:cNvSpPr/>
          <p:nvPr/>
        </p:nvSpPr>
        <p:spPr>
          <a:xfrm rot="9139800">
            <a:off x="1148040" y="262080"/>
            <a:ext cx="3432960" cy="3623400"/>
          </a:xfrm>
          <a:prstGeom prst="blockArc">
            <a:avLst>
              <a:gd name="adj1" fmla="val 15144816"/>
              <a:gd name="adj2" fmla="val 308978"/>
              <a:gd name="adj3" fmla="val 15764"/>
            </a:avLst>
          </a:prstGeom>
          <a:solidFill>
            <a:srgbClr val="C4B4A9"/>
          </a:solidFill>
          <a:ln>
            <a:solidFill>
              <a:srgbClr val="C4B4A9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302" name="Grafik 12"/>
          <p:cNvPicPr/>
          <p:nvPr/>
        </p:nvPicPr>
        <p:blipFill>
          <a:blip r:embed="rId2"/>
          <a:srcRect l="22186" t="17741" r="22186" b="12787"/>
          <a:stretch/>
        </p:blipFill>
        <p:spPr>
          <a:xfrm>
            <a:off x="1727640" y="-240480"/>
            <a:ext cx="2464560" cy="4104000"/>
          </a:xfrm>
          <a:prstGeom prst="rect">
            <a:avLst/>
          </a:prstGeom>
          <a:ln>
            <a:noFill/>
          </a:ln>
        </p:spPr>
      </p:pic>
      <p:sp>
        <p:nvSpPr>
          <p:cNvPr id="303" name="CustomShape 5"/>
          <p:cNvSpPr/>
          <p:nvPr/>
        </p:nvSpPr>
        <p:spPr>
          <a:xfrm>
            <a:off x="415080" y="-342360"/>
            <a:ext cx="4927680" cy="4643280"/>
          </a:xfrm>
          <a:prstGeom prst="donut">
            <a:avLst>
              <a:gd name="adj" fmla="val 9438"/>
            </a:avLst>
          </a:prstGeom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04" name="CustomShape 6"/>
          <p:cNvSpPr/>
          <p:nvPr/>
        </p:nvSpPr>
        <p:spPr>
          <a:xfrm>
            <a:off x="6313680" y="429120"/>
            <a:ext cx="4927680" cy="1112400"/>
          </a:xfrm>
          <a:prstGeom prst="flowChartAlternateProcess">
            <a:avLst/>
          </a:prstGeom>
          <a:ln>
            <a:solidFill>
              <a:srgbClr val="EC792A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Spielen mit Grenzen -&gt; Überdehnung?</a:t>
            </a:r>
            <a:endParaRPr lang="de-DE" sz="2300" b="0" strike="noStrike" spc="-1">
              <a:latin typeface="Arial"/>
            </a:endParaRPr>
          </a:p>
        </p:txBody>
      </p:sp>
      <p:sp>
        <p:nvSpPr>
          <p:cNvPr id="305" name="CustomShape 7"/>
          <p:cNvSpPr/>
          <p:nvPr/>
        </p:nvSpPr>
        <p:spPr>
          <a:xfrm>
            <a:off x="6310440" y="3164760"/>
            <a:ext cx="4927680" cy="1224000"/>
          </a:xfrm>
          <a:prstGeom prst="flowChartAlternateProcess">
            <a:avLst/>
          </a:prstGeom>
          <a:ln>
            <a:solidFill>
              <a:srgbClr val="EC792A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Bloßstellung des Täters?</a:t>
            </a:r>
            <a:endParaRPr lang="de-DE" sz="2300" b="0" strike="noStrike" spc="-1">
              <a:latin typeface="Arial"/>
            </a:endParaRPr>
          </a:p>
        </p:txBody>
      </p:sp>
      <p:sp>
        <p:nvSpPr>
          <p:cNvPr id="306" name="CustomShape 8"/>
          <p:cNvSpPr/>
          <p:nvPr/>
        </p:nvSpPr>
        <p:spPr>
          <a:xfrm>
            <a:off x="3924720" y="5306040"/>
            <a:ext cx="1955520" cy="967680"/>
          </a:xfrm>
          <a:prstGeom prst="stripedRightArrow">
            <a:avLst>
              <a:gd name="adj1" fmla="val 50000"/>
              <a:gd name="adj2" fmla="val 50000"/>
            </a:avLst>
          </a:prstGeom>
          <a:ln>
            <a:solidFill>
              <a:srgbClr val="2F281E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0" y="0"/>
            <a:ext cx="1219032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08" name="CustomShape 2"/>
          <p:cNvSpPr/>
          <p:nvPr/>
        </p:nvSpPr>
        <p:spPr>
          <a:xfrm>
            <a:off x="2263320" y="4640760"/>
            <a:ext cx="10590840" cy="99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de-DE" sz="6000" b="0" strike="noStrike" spc="-1">
                <a:solidFill>
                  <a:srgbClr val="44546A"/>
                </a:solidFill>
                <a:latin typeface="Calibri Light"/>
                <a:ea typeface="DejaVu Sans"/>
              </a:rPr>
              <a:t>Vielen Dank für Ihre Aufmerksamkeit!</a:t>
            </a:r>
            <a:endParaRPr lang="de-DE" sz="6000" b="0" strike="noStrike" spc="-1">
              <a:latin typeface="Arial"/>
            </a:endParaRPr>
          </a:p>
        </p:txBody>
      </p:sp>
      <p:pic>
        <p:nvPicPr>
          <p:cNvPr id="309" name="Grafik 8"/>
          <p:cNvPicPr/>
          <p:nvPr/>
        </p:nvPicPr>
        <p:blipFill>
          <a:blip r:embed="rId2"/>
          <a:srcRect b="8706"/>
          <a:stretch/>
        </p:blipFill>
        <p:spPr>
          <a:xfrm>
            <a:off x="0" y="0"/>
            <a:ext cx="12190680" cy="4200120"/>
          </a:xfrm>
          <a:prstGeom prst="rect">
            <a:avLst/>
          </a:prstGeom>
          <a:ln>
            <a:noFill/>
          </a:ln>
        </p:spPr>
      </p:pic>
      <p:grpSp>
        <p:nvGrpSpPr>
          <p:cNvPr id="310" name="Group 3"/>
          <p:cNvGrpSpPr/>
          <p:nvPr/>
        </p:nvGrpSpPr>
        <p:grpSpPr>
          <a:xfrm>
            <a:off x="0" y="2941920"/>
            <a:ext cx="12187440" cy="1827360"/>
            <a:chOff x="0" y="2941920"/>
            <a:chExt cx="12187440" cy="1827360"/>
          </a:xfrm>
        </p:grpSpPr>
        <p:sp>
          <p:nvSpPr>
            <p:cNvPr id="311" name="CustomShape 4"/>
            <p:cNvSpPr/>
            <p:nvPr/>
          </p:nvSpPr>
          <p:spPr>
            <a:xfrm>
              <a:off x="0" y="3569040"/>
              <a:ext cx="12187440" cy="1200240"/>
            </a:xfrm>
            <a:custGeom>
              <a:avLst/>
              <a:gdLst/>
              <a:ahLst/>
              <a:cxnLst/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solidFill>
              <a:schemeClr val="bg1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de-DE"/>
            </a:p>
          </p:txBody>
        </p:sp>
        <p:sp>
          <p:nvSpPr>
            <p:cNvPr id="312" name="CustomShape 5"/>
            <p:cNvSpPr/>
            <p:nvPr/>
          </p:nvSpPr>
          <p:spPr>
            <a:xfrm>
              <a:off x="0" y="2941920"/>
              <a:ext cx="12187440" cy="1098360"/>
            </a:xfrm>
            <a:custGeom>
              <a:avLst/>
              <a:gdLst/>
              <a:ahLst/>
              <a:cxnLst/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de-DE"/>
            </a:p>
          </p:txBody>
        </p:sp>
        <p:sp>
          <p:nvSpPr>
            <p:cNvPr id="313" name="CustomShape 6"/>
            <p:cNvSpPr/>
            <p:nvPr/>
          </p:nvSpPr>
          <p:spPr>
            <a:xfrm>
              <a:off x="0" y="3456000"/>
              <a:ext cx="12187440" cy="640080"/>
            </a:xfrm>
            <a:custGeom>
              <a:avLst/>
              <a:gdLst/>
              <a:ahLst/>
              <a:cxnLst/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de-DE"/>
            </a:p>
          </p:txBody>
        </p:sp>
        <p:sp>
          <p:nvSpPr>
            <p:cNvPr id="314" name="CustomShape 7"/>
            <p:cNvSpPr/>
            <p:nvPr/>
          </p:nvSpPr>
          <p:spPr>
            <a:xfrm>
              <a:off x="0" y="3153600"/>
              <a:ext cx="12187440" cy="901080"/>
            </a:xfrm>
            <a:custGeom>
              <a:avLst/>
              <a:gdLst/>
              <a:ahLst/>
              <a:cxnLst/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solidFill>
            <a:srgbClr val="C4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19" name="CustomShape 2"/>
          <p:cNvSpPr/>
          <p:nvPr/>
        </p:nvSpPr>
        <p:spPr>
          <a:xfrm>
            <a:off x="632160" y="4509360"/>
            <a:ext cx="1090836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66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Einleitung</a:t>
            </a:r>
            <a:endParaRPr lang="de-DE" sz="6600" b="0" strike="noStrike" spc="-1">
              <a:latin typeface="Arial"/>
            </a:endParaRPr>
          </a:p>
        </p:txBody>
      </p:sp>
      <p:pic>
        <p:nvPicPr>
          <p:cNvPr id="120" name="Grafik 4"/>
          <p:cNvPicPr/>
          <p:nvPr/>
        </p:nvPicPr>
        <p:blipFill>
          <a:blip r:embed="rId2"/>
          <a:srcRect t="22166" b="3887"/>
          <a:stretch/>
        </p:blipFill>
        <p:spPr>
          <a:xfrm>
            <a:off x="207000" y="975240"/>
            <a:ext cx="5701680" cy="2583360"/>
          </a:xfrm>
          <a:prstGeom prst="rect">
            <a:avLst/>
          </a:prstGeom>
          <a:ln>
            <a:noFill/>
          </a:ln>
        </p:spPr>
      </p:pic>
      <p:pic>
        <p:nvPicPr>
          <p:cNvPr id="121" name="Inhaltsplatzhalter 5"/>
          <p:cNvPicPr/>
          <p:nvPr/>
        </p:nvPicPr>
        <p:blipFill>
          <a:blip r:embed="rId3"/>
          <a:srcRect r="-3" b="12304"/>
          <a:stretch/>
        </p:blipFill>
        <p:spPr>
          <a:xfrm>
            <a:off x="6239160" y="975240"/>
            <a:ext cx="5613120" cy="2694960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4449960" y="5594400"/>
            <a:ext cx="3290400" cy="16920"/>
          </a:xfrm>
          <a:custGeom>
            <a:avLst/>
            <a:gdLst/>
            <a:ahLst/>
            <a:cxnLst/>
            <a:rect l="l" t="t" r="r" b="b"/>
            <a:pathLst>
              <a:path w="3291840" h="18288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4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23" name="CustomShape 4"/>
          <p:cNvSpPr/>
          <p:nvPr/>
        </p:nvSpPr>
        <p:spPr>
          <a:xfrm>
            <a:off x="6239160" y="881640"/>
            <a:ext cx="5602680" cy="2788560"/>
          </a:xfrm>
          <a:prstGeom prst="frame">
            <a:avLst>
              <a:gd name="adj1" fmla="val 7541"/>
            </a:avLst>
          </a:prstGeom>
          <a:solidFill>
            <a:srgbClr val="5F472E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24" name="CustomShape 5"/>
          <p:cNvSpPr/>
          <p:nvPr/>
        </p:nvSpPr>
        <p:spPr>
          <a:xfrm>
            <a:off x="152280" y="881640"/>
            <a:ext cx="5933160" cy="2788560"/>
          </a:xfrm>
          <a:prstGeom prst="frame">
            <a:avLst>
              <a:gd name="adj1" fmla="val 7541"/>
            </a:avLst>
          </a:prstGeom>
          <a:solidFill>
            <a:srgbClr val="5F472E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25" name="CustomShape 6"/>
          <p:cNvSpPr/>
          <p:nvPr/>
        </p:nvSpPr>
        <p:spPr>
          <a:xfrm rot="555000">
            <a:off x="4597920" y="601200"/>
            <a:ext cx="2798640" cy="3217680"/>
          </a:xfrm>
          <a:prstGeom prst="lightningBolt">
            <a:avLst/>
          </a:prstGeom>
          <a:ln>
            <a:solidFill>
              <a:schemeClr val="tx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26" name="CustomShape 7"/>
          <p:cNvSpPr/>
          <p:nvPr/>
        </p:nvSpPr>
        <p:spPr>
          <a:xfrm>
            <a:off x="5618520" y="1245240"/>
            <a:ext cx="1827360" cy="161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0000" b="0" strike="noStrike" spc="-1">
                <a:solidFill>
                  <a:srgbClr val="FFFFFF"/>
                </a:solidFill>
                <a:latin typeface="Boucherie Block"/>
                <a:ea typeface="DejaVu Sans"/>
              </a:rPr>
              <a:t>?</a:t>
            </a:r>
            <a:endParaRPr lang="de-DE" sz="10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  <a:ea typeface="Calibri Light"/>
              </a:rPr>
              <a:t>Literaturverzeichnis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Primärtext(e) mit Quellenangabe: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Ov. Met. I,588-746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Die Metamorphosen des P. Ovidius Naso erklärt von Moriz Haupt. Berlin, 1876, Vierte Auflage; Weidmannsche Buchhandlung; S. 45-52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Sekundärliteratur: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Bömer, Franz; P. Ovidius Nao, Metamorphosen – Band Buch 1/3; Heidelberg: Winter (1969)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Gärtner, Thomas; Prometheus Rivista di studi classici 34: Untersuchungen zum Io-Mythos in der lateinischen Dichtung; Università Di Firenze, 2008; S. 261-267; </a:t>
            </a:r>
            <a:r>
              <a:rPr lang="de-DE" sz="1800" b="0" u="sng" strike="noStrike" spc="-1">
                <a:solidFill>
                  <a:srgbClr val="0563C1"/>
                </a:solidFill>
                <a:uFillTx/>
                <a:latin typeface="Calibri"/>
                <a:ea typeface="Times New Roman"/>
                <a:hlinkClick r:id="rId2"/>
              </a:rPr>
              <a:t>https://www.rivistadistoriadelleducazione.it/index.php/prometheus/article/download/838/838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(abgerufen am 15.10.2023)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Reichholf, Melanie; Ovid in Zeiten von #metoo neu lesen: Genderproblematiken als Aufgabe und Potenzial für den Lateinunterricht; Graz; 2022; S. 24-30; </a:t>
            </a:r>
            <a:r>
              <a:rPr lang="de-DE" sz="1800" b="0" u="sng" strike="noStrike" spc="-1">
                <a:solidFill>
                  <a:srgbClr val="0563C1"/>
                </a:solidFill>
                <a:uFillTx/>
                <a:latin typeface="Calibri"/>
                <a:ea typeface="Times New Roman"/>
                <a:hlinkClick r:id="rId3"/>
              </a:rPr>
              <a:t>https://unipub.uni-graz.at/obvugrhs/download/pdf/7835625?originalFilename=true</a:t>
            </a:r>
            <a:r>
              <a:rPr lang="de-DE" sz="1800" b="0" u="sng" strike="noStrike" spc="-1">
                <a:solidFill>
                  <a:srgbClr val="0000FF"/>
                </a:solidFill>
                <a:uFillTx/>
                <a:latin typeface="Calibri"/>
                <a:ea typeface="Times New Roman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(abgerufen am 14.10.2023)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Wesselmann, Katharina; Die abgetrennte Zunge: Sex und Macht in der Antike neu lesen; wbgTheiss Verlag; Darmstadt; 2021; S. 8-17/63-79/86-89</a:t>
            </a:r>
            <a:endParaRPr lang="de-DE" sz="1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Wesselmann, Katharina; Zeit online: Metamorphosen der sexuellen Gewalt; 2019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 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Bildquellen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https://www.metmuseum.org/art/collection/search/358167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(22.10.2023)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3"/>
              </a:rPr>
              <a:t>https://eclecticlight.co/2017/02/19/changing-stories-ovids-metamorphoses-on-canvas-4-jupiter-io-mercury-argus-pan-syrinx/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(22.10.2023)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4"/>
              </a:rPr>
              <a:t>https://www.meisterdrucke.com/kunstdrucke/Antonio-da-Correggio/44171/Jupiter-und-Io.html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(01.11.2023)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5"/>
              </a:rPr>
              <a:t>https://www.the-artinspector.de/post/pieter-lastman-juno-entdeckt-jupiter-und-io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(01.11.2023)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6"/>
              </a:rPr>
              <a:t>https://page.math.tu-berlin.de/~fguenth/files/Ovid.pdf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(01.11.2023)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7"/>
              </a:rPr>
              <a:t>https://art.thewalters.org/detail/18298/the-myth-of-io/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(01.11.2023)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8"/>
              </a:rPr>
              <a:t>https://www.kunst-fuer-alle.de/deutsch/kunst/kuenstler/kunstdruck/david-teniers/16255/1/116574/jupiter-uebergibt-juno-die-in-eine-kuh-verwandelte-io/index.htm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(01.11.2023)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9"/>
              </a:rPr>
              <a:t>https://www.boell.de/de/2018/06/29/metoo-und-das-unbehagen-der-linken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(05.11.2023)</a:t>
            </a:r>
            <a:endParaRPr lang="de-DE" sz="12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200" b="0" u="sng" strike="noStrike" spc="-1">
                <a:solidFill>
                  <a:srgbClr val="0563C1"/>
                </a:solidFill>
                <a:uFillTx/>
                <a:latin typeface="Calibri"/>
                <a:ea typeface="DejaVu Sans"/>
                <a:hlinkClick r:id="rId10"/>
              </a:rPr>
              <a:t>https://www.kunst-fuer-alle.de/deutsch/kunst/kuenstler/kunstdruck/antonio-molinari/18372/1/137008/der-raub-der-sabinerinnen/index.htm</a:t>
            </a: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(05.11.2023)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 flipV="1">
            <a:off x="4536000" y="93600"/>
            <a:ext cx="5471640" cy="5521680"/>
          </a:xfrm>
          <a:prstGeom prst="blockArc">
            <a:avLst>
              <a:gd name="adj1" fmla="val 10975803"/>
              <a:gd name="adj2" fmla="val 272871"/>
              <a:gd name="adj3" fmla="val 11181"/>
            </a:avLst>
          </a:prstGeom>
          <a:solidFill>
            <a:schemeClr val="bg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28" name="CustomShape 2"/>
          <p:cNvSpPr/>
          <p:nvPr/>
        </p:nvSpPr>
        <p:spPr>
          <a:xfrm rot="10800000">
            <a:off x="21383640" y="15983640"/>
            <a:ext cx="5615280" cy="5255280"/>
          </a:xfrm>
          <a:prstGeom prst="blockArc">
            <a:avLst>
              <a:gd name="adj1" fmla="val 10975803"/>
              <a:gd name="adj2" fmla="val 21065654"/>
              <a:gd name="adj3" fmla="val 11049"/>
            </a:avLst>
          </a:prstGeom>
          <a:solidFill>
            <a:schemeClr val="bg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29" name="CustomShape 3"/>
          <p:cNvSpPr/>
          <p:nvPr/>
        </p:nvSpPr>
        <p:spPr>
          <a:xfrm>
            <a:off x="6158160" y="817560"/>
            <a:ext cx="2297160" cy="1649520"/>
          </a:xfrm>
          <a:prstGeom prst="flowChartMultidocument">
            <a:avLst/>
          </a:prstGeom>
          <a:solidFill>
            <a:srgbClr val="BFA08C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30" name="CustomShape 4"/>
          <p:cNvSpPr/>
          <p:nvPr/>
        </p:nvSpPr>
        <p:spPr>
          <a:xfrm>
            <a:off x="6095880" y="9802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Agenda</a:t>
            </a:r>
            <a:r>
              <a:rPr lang="de-DE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 rot="10800000">
            <a:off x="25070760" y="17626320"/>
            <a:ext cx="5131800" cy="3994920"/>
          </a:xfrm>
          <a:prstGeom prst="blockArc">
            <a:avLst>
              <a:gd name="adj1" fmla="val 10987638"/>
              <a:gd name="adj2" fmla="val 359478"/>
              <a:gd name="adj3" fmla="val 15730"/>
            </a:avLst>
          </a:prstGeom>
          <a:solidFill>
            <a:schemeClr val="bg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32" name="CustomShape 6"/>
          <p:cNvSpPr/>
          <p:nvPr/>
        </p:nvSpPr>
        <p:spPr>
          <a:xfrm>
            <a:off x="-953640" y="667440"/>
            <a:ext cx="6134040" cy="5521680"/>
          </a:xfrm>
          <a:prstGeom prst="blockArc">
            <a:avLst>
              <a:gd name="adj1" fmla="val 10975803"/>
              <a:gd name="adj2" fmla="val 272871"/>
              <a:gd name="adj3" fmla="val 11181"/>
            </a:avLst>
          </a:prstGeom>
          <a:solidFill>
            <a:schemeClr val="bg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33" name="CustomShape 7"/>
          <p:cNvSpPr/>
          <p:nvPr/>
        </p:nvSpPr>
        <p:spPr>
          <a:xfrm rot="283800">
            <a:off x="9131400" y="948600"/>
            <a:ext cx="5131800" cy="5115600"/>
          </a:xfrm>
          <a:prstGeom prst="blockArc">
            <a:avLst>
              <a:gd name="adj1" fmla="val 10728225"/>
              <a:gd name="adj2" fmla="val 124156"/>
              <a:gd name="adj3" fmla="val 12006"/>
            </a:avLst>
          </a:prstGeom>
          <a:solidFill>
            <a:schemeClr val="bg1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34" name="CustomShape 8"/>
          <p:cNvSpPr/>
          <p:nvPr/>
        </p:nvSpPr>
        <p:spPr>
          <a:xfrm rot="6078000">
            <a:off x="8969400" y="2147760"/>
            <a:ext cx="875160" cy="2714400"/>
          </a:xfrm>
          <a:prstGeom prst="mathMinus">
            <a:avLst>
              <a:gd name="adj1" fmla="val 22541"/>
            </a:avLst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35" name="CustomShape 9"/>
          <p:cNvSpPr/>
          <p:nvPr/>
        </p:nvSpPr>
        <p:spPr>
          <a:xfrm>
            <a:off x="791640" y="242640"/>
            <a:ext cx="1827360" cy="1827360"/>
          </a:xfrm>
          <a:prstGeom prst="ellipse">
            <a:avLst/>
          </a:prstGeom>
          <a:solidFill>
            <a:srgbClr val="B19F8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Paraphra-</a:t>
            </a:r>
            <a:endParaRPr lang="de-D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sierung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36" name="CustomShape 10"/>
          <p:cNvSpPr/>
          <p:nvPr/>
        </p:nvSpPr>
        <p:spPr>
          <a:xfrm>
            <a:off x="4327560" y="3211560"/>
            <a:ext cx="1827360" cy="1827360"/>
          </a:xfrm>
          <a:prstGeom prst="ellipse">
            <a:avLst/>
          </a:prstGeom>
          <a:solidFill>
            <a:srgbClr val="7F6C50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A handbook on rape?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37" name="CustomShape 11"/>
          <p:cNvSpPr/>
          <p:nvPr/>
        </p:nvSpPr>
        <p:spPr>
          <a:xfrm>
            <a:off x="3264840" y="1012320"/>
            <a:ext cx="1827360" cy="1827360"/>
          </a:xfrm>
          <a:prstGeom prst="ellipse">
            <a:avLst/>
          </a:prstGeom>
          <a:solidFill>
            <a:srgbClr val="9D866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Themen-</a:t>
            </a:r>
            <a:endParaRPr lang="de-D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orientierte Analyse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38" name="CustomShape 12"/>
          <p:cNvSpPr/>
          <p:nvPr/>
        </p:nvSpPr>
        <p:spPr>
          <a:xfrm>
            <a:off x="6838920" y="4201560"/>
            <a:ext cx="1827360" cy="1827360"/>
          </a:xfrm>
          <a:prstGeom prst="ellipse">
            <a:avLst/>
          </a:prstGeom>
          <a:solidFill>
            <a:srgbClr val="594C38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Potenzial für heute?!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39" name="CustomShape 13"/>
          <p:cNvSpPr/>
          <p:nvPr/>
        </p:nvSpPr>
        <p:spPr>
          <a:xfrm>
            <a:off x="8753760" y="2157120"/>
            <a:ext cx="1827360" cy="1827360"/>
          </a:xfrm>
          <a:prstGeom prst="ellipse">
            <a:avLst/>
          </a:prstGeom>
          <a:solidFill>
            <a:srgbClr val="2F281E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Fazit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41" name="Picture 4"/>
          <p:cNvPicPr/>
          <p:nvPr/>
        </p:nvPicPr>
        <p:blipFill>
          <a:blip r:embed="rId2"/>
          <a:srcRect t="20332" r="-2" b="-3"/>
          <a:stretch/>
        </p:blipFill>
        <p:spPr>
          <a:xfrm>
            <a:off x="0" y="360"/>
            <a:ext cx="12238920" cy="685656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1734480" y="432000"/>
            <a:ext cx="12160440" cy="191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             </a:t>
            </a:r>
            <a:br/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Calibri Light"/>
              </a:rPr>
              <a:t>             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-93960" y="792000"/>
            <a:ext cx="12332880" cy="332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Paraphrasierung-</a:t>
            </a:r>
            <a:br/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Calibri Light"/>
              </a:rPr>
              <a:t>Jupiter und Io (Ov. Met. I, 588-746)</a:t>
            </a:r>
            <a:endParaRPr lang="de-DE" sz="6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2127960" y="4308120"/>
            <a:ext cx="4471200" cy="2497320"/>
          </a:xfrm>
          <a:prstGeom prst="rect">
            <a:avLst/>
          </a:prstGeom>
          <a:solidFill>
            <a:srgbClr val="6C5C4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45" name="CustomShape 2"/>
          <p:cNvSpPr/>
          <p:nvPr/>
        </p:nvSpPr>
        <p:spPr>
          <a:xfrm>
            <a:off x="8012880" y="758880"/>
            <a:ext cx="3532680" cy="3398400"/>
          </a:xfrm>
          <a:prstGeom prst="downArrowCallout">
            <a:avLst>
              <a:gd name="adj1" fmla="val 12191"/>
              <a:gd name="adj2" fmla="val 14321"/>
              <a:gd name="adj3" fmla="val 19301"/>
              <a:gd name="adj4" fmla="val 71461"/>
            </a:avLst>
          </a:prstGeom>
          <a:solidFill>
            <a:srgbClr val="6C5C4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46" name="CustomShape 3"/>
          <p:cNvSpPr/>
          <p:nvPr/>
        </p:nvSpPr>
        <p:spPr>
          <a:xfrm>
            <a:off x="6768360" y="4730760"/>
            <a:ext cx="4471200" cy="2125800"/>
          </a:xfrm>
          <a:prstGeom prst="leftArrowCallout">
            <a:avLst>
              <a:gd name="adj1" fmla="val 19235"/>
              <a:gd name="adj2" fmla="val 25000"/>
              <a:gd name="adj3" fmla="val 25000"/>
              <a:gd name="adj4" fmla="val 77295"/>
            </a:avLst>
          </a:prstGeom>
          <a:solidFill>
            <a:srgbClr val="6C5C4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47" name="CustomShape 4"/>
          <p:cNvSpPr/>
          <p:nvPr/>
        </p:nvSpPr>
        <p:spPr>
          <a:xfrm>
            <a:off x="3547440" y="695880"/>
            <a:ext cx="4291920" cy="2333160"/>
          </a:xfrm>
          <a:prstGeom prst="rightArrowCallout">
            <a:avLst>
              <a:gd name="adj1" fmla="val 14228"/>
              <a:gd name="adj2" fmla="val 21768"/>
              <a:gd name="adj3" fmla="val 23625"/>
              <a:gd name="adj4" fmla="val 76961"/>
            </a:avLst>
          </a:prstGeom>
          <a:solidFill>
            <a:srgbClr val="6C5C4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48" name="CustomShape 5"/>
          <p:cNvSpPr/>
          <p:nvPr/>
        </p:nvSpPr>
        <p:spPr>
          <a:xfrm>
            <a:off x="409680" y="695880"/>
            <a:ext cx="2590560" cy="3398400"/>
          </a:xfrm>
          <a:prstGeom prst="rightArrowCallout">
            <a:avLst>
              <a:gd name="adj1" fmla="val 14327"/>
              <a:gd name="adj2" fmla="val 22090"/>
              <a:gd name="adj3" fmla="val 22574"/>
              <a:gd name="adj4" fmla="val 65461"/>
            </a:avLst>
          </a:prstGeom>
          <a:solidFill>
            <a:srgbClr val="6C5C4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49" name="CustomShape 6"/>
          <p:cNvSpPr/>
          <p:nvPr/>
        </p:nvSpPr>
        <p:spPr>
          <a:xfrm>
            <a:off x="-8640" y="51480"/>
            <a:ext cx="335232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V. 588-600: Vergewaltigung; Nebelwolke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50" name="CustomShape 7"/>
          <p:cNvSpPr/>
          <p:nvPr/>
        </p:nvSpPr>
        <p:spPr>
          <a:xfrm>
            <a:off x="3345840" y="101880"/>
            <a:ext cx="428760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V. 610-612: Verwandlung Ios in eine Kuh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51" name="CustomShape 8"/>
          <p:cNvSpPr/>
          <p:nvPr/>
        </p:nvSpPr>
        <p:spPr>
          <a:xfrm>
            <a:off x="7840080" y="4100400"/>
            <a:ext cx="341532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V. 633-648: Stimmlosigkeit; ständige Überwachung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52" name="CustomShape 9"/>
          <p:cNvSpPr/>
          <p:nvPr/>
        </p:nvSpPr>
        <p:spPr>
          <a:xfrm>
            <a:off x="2058840" y="3942720"/>
            <a:ext cx="640944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V. 744-746: Ios Rückverwandlung; Angst, zu sprechen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53" name="Grafik 11"/>
          <p:cNvPicPr/>
          <p:nvPr/>
        </p:nvPicPr>
        <p:blipFill>
          <a:blip r:embed="rId2"/>
          <a:stretch/>
        </p:blipFill>
        <p:spPr>
          <a:xfrm>
            <a:off x="552240" y="758880"/>
            <a:ext cx="1361880" cy="3222360"/>
          </a:xfrm>
          <a:prstGeom prst="rect">
            <a:avLst/>
          </a:prstGeom>
          <a:ln>
            <a:noFill/>
          </a:ln>
        </p:spPr>
      </p:pic>
      <p:pic>
        <p:nvPicPr>
          <p:cNvPr id="154" name="Grafik 16"/>
          <p:cNvPicPr/>
          <p:nvPr/>
        </p:nvPicPr>
        <p:blipFill>
          <a:blip r:embed="rId3"/>
          <a:stretch/>
        </p:blipFill>
        <p:spPr>
          <a:xfrm>
            <a:off x="3719880" y="808200"/>
            <a:ext cx="2955600" cy="2064600"/>
          </a:xfrm>
          <a:prstGeom prst="rect">
            <a:avLst/>
          </a:prstGeom>
          <a:ln>
            <a:noFill/>
          </a:ln>
        </p:spPr>
      </p:pic>
      <p:pic>
        <p:nvPicPr>
          <p:cNvPr id="155" name="Grafik 24"/>
          <p:cNvPicPr/>
          <p:nvPr/>
        </p:nvPicPr>
        <p:blipFill>
          <a:blip r:embed="rId4"/>
          <a:stretch/>
        </p:blipFill>
        <p:spPr>
          <a:xfrm>
            <a:off x="7924680" y="4828320"/>
            <a:ext cx="3186720" cy="1883520"/>
          </a:xfrm>
          <a:prstGeom prst="rect">
            <a:avLst/>
          </a:prstGeom>
          <a:ln>
            <a:noFill/>
          </a:ln>
        </p:spPr>
      </p:pic>
      <p:pic>
        <p:nvPicPr>
          <p:cNvPr id="156" name="Grafik 27"/>
          <p:cNvPicPr/>
          <p:nvPr/>
        </p:nvPicPr>
        <p:blipFill>
          <a:blip r:embed="rId5"/>
          <a:srcRect l="65487" t="47558" r="1799" b="4379"/>
          <a:stretch/>
        </p:blipFill>
        <p:spPr>
          <a:xfrm>
            <a:off x="2343600" y="4421520"/>
            <a:ext cx="4039560" cy="2229840"/>
          </a:xfrm>
          <a:prstGeom prst="rect">
            <a:avLst/>
          </a:prstGeom>
          <a:ln>
            <a:noFill/>
          </a:ln>
        </p:spPr>
      </p:pic>
      <p:sp>
        <p:nvSpPr>
          <p:cNvPr id="157" name="CustomShape 10"/>
          <p:cNvSpPr/>
          <p:nvPr/>
        </p:nvSpPr>
        <p:spPr>
          <a:xfrm>
            <a:off x="7924680" y="99360"/>
            <a:ext cx="45694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V. 617-621: Jupiter übergibt Io an Juno; diese lässt Io von Argus überwachen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158" name="Grafik 31"/>
          <p:cNvPicPr/>
          <p:nvPr/>
        </p:nvPicPr>
        <p:blipFill>
          <a:blip r:embed="rId6"/>
          <a:srcRect t="32398" r="27996"/>
          <a:stretch/>
        </p:blipFill>
        <p:spPr>
          <a:xfrm>
            <a:off x="8221680" y="874080"/>
            <a:ext cx="3114720" cy="223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160" name="Picture 4"/>
          <p:cNvPicPr/>
          <p:nvPr/>
        </p:nvPicPr>
        <p:blipFill>
          <a:blip r:embed="rId2"/>
          <a:srcRect t="20212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2304000" y="2016000"/>
            <a:ext cx="866268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2" name="CustomShape 3"/>
          <p:cNvSpPr/>
          <p:nvPr/>
        </p:nvSpPr>
        <p:spPr>
          <a:xfrm>
            <a:off x="1512000" y="272880"/>
            <a:ext cx="8380440" cy="33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Themenorientierte</a:t>
            </a:r>
            <a:br/>
            <a:r>
              <a:rPr lang="de-DE" sz="6000" b="0" strike="noStrike" spc="-1">
                <a:solidFill>
                  <a:srgbClr val="FFFFFF"/>
                </a:solidFill>
                <a:latin typeface="Gill Sans"/>
                <a:ea typeface="DejaVu Sans"/>
              </a:rPr>
              <a:t>Analyse</a:t>
            </a:r>
            <a:endParaRPr lang="de-DE" sz="6000" b="0" strike="noStrike" spc="-1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757800" y="3643560"/>
            <a:ext cx="2631600" cy="17625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C4B4A9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4" name="CustomShape 5"/>
          <p:cNvSpPr/>
          <p:nvPr/>
        </p:nvSpPr>
        <p:spPr>
          <a:xfrm>
            <a:off x="1237680" y="4038840"/>
            <a:ext cx="20138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2F281E"/>
                </a:solidFill>
                <a:latin typeface="Calibri"/>
                <a:ea typeface="DejaVu Sans"/>
              </a:rPr>
              <a:t>Darstellung Jupiter/Io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165" name="CustomShape 6"/>
          <p:cNvSpPr/>
          <p:nvPr/>
        </p:nvSpPr>
        <p:spPr>
          <a:xfrm>
            <a:off x="3918240" y="4294800"/>
            <a:ext cx="3704040" cy="17625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C4B4A9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6" name="CustomShape 7"/>
          <p:cNvSpPr/>
          <p:nvPr/>
        </p:nvSpPr>
        <p:spPr>
          <a:xfrm>
            <a:off x="4003200" y="4873320"/>
            <a:ext cx="418572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2F281E"/>
                </a:solidFill>
                <a:latin typeface="Calibri"/>
                <a:ea typeface="DejaVu Sans"/>
              </a:rPr>
              <a:t>Leitmotiv/Nebenmotive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167" name="CustomShape 8"/>
          <p:cNvSpPr/>
          <p:nvPr/>
        </p:nvSpPr>
        <p:spPr>
          <a:xfrm>
            <a:off x="7926840" y="3632760"/>
            <a:ext cx="3704040" cy="176256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C4B4A9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8" name="CustomShape 9"/>
          <p:cNvSpPr/>
          <p:nvPr/>
        </p:nvSpPr>
        <p:spPr>
          <a:xfrm>
            <a:off x="8229240" y="3965760"/>
            <a:ext cx="363996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2F281E"/>
                </a:solidFill>
                <a:latin typeface="Calibri"/>
                <a:ea typeface="DejaVu Sans"/>
              </a:rPr>
              <a:t>Sprachlich-Stilistische Analyse</a:t>
            </a:r>
            <a:endParaRPr lang="de-DE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-525240" y="5604840"/>
            <a:ext cx="8156520" cy="491040"/>
          </a:xfrm>
          <a:prstGeom prst="mathMinus">
            <a:avLst>
              <a:gd name="adj1" fmla="val 16182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475200" y="4104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(…) </a:t>
            </a:r>
            <a:r>
              <a:rPr lang="de-DE" sz="2400" b="1" strike="noStrike" spc="-1">
                <a:solidFill>
                  <a:srgbClr val="0070C0"/>
                </a:solidFill>
                <a:latin typeface="Gill Sans"/>
                <a:ea typeface="ADLaM Display"/>
              </a:rPr>
              <a:t>Viderat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ADLaM Display"/>
              </a:rPr>
              <a:t>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ADLaM Display"/>
              </a:rPr>
              <a:t>patrio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 redeuntem Iuppiter illam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flumine et 'o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ADLaM Display"/>
              </a:rPr>
              <a:t>virgo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ADLaM Display"/>
              </a:rPr>
              <a:t>Iove digna,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tuoque beatum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nescio quem factura toro, </a:t>
            </a:r>
            <a:r>
              <a:rPr lang="de-DE" sz="2400" b="1" strike="noStrike" spc="-1">
                <a:solidFill>
                  <a:srgbClr val="002060"/>
                </a:solidFill>
                <a:latin typeface="Gill Sans"/>
                <a:ea typeface="ADLaM Display"/>
              </a:rPr>
              <a:t>pete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' dixerat 'umbras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istorum nemorum,' et nemorum monstraverat umbras,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'dum calet, et medio sol est altissimus orbe.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quodsi sola times latebras intrare ferarum,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70C0"/>
                </a:solidFill>
                <a:latin typeface="Gill Sans"/>
                <a:ea typeface="ADLaM Display"/>
              </a:rPr>
              <a:t>praeside tuta deo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nemorum secreta subibis,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nec de plebe deo, sed qui </a:t>
            </a:r>
            <a:r>
              <a:rPr lang="de-DE" sz="2400" b="0" strike="noStrike" spc="-1">
                <a:solidFill>
                  <a:srgbClr val="0070C0"/>
                </a:solidFill>
                <a:latin typeface="Gill Sans"/>
                <a:ea typeface="ADLaM Display"/>
              </a:rPr>
              <a:t>caelestia magna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70C0"/>
                </a:solidFill>
                <a:latin typeface="Gill Sans"/>
                <a:ea typeface="ADLaM Display"/>
              </a:rPr>
              <a:t>sceptra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manu teneo, sed qui vaga fulmina mitto.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1" strike="noStrike" spc="-1">
                <a:solidFill>
                  <a:srgbClr val="002060"/>
                </a:solidFill>
                <a:latin typeface="Gill Sans"/>
                <a:ea typeface="ADLaM Display"/>
              </a:rPr>
              <a:t>ne fuge me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!' </a:t>
            </a: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ADLaM Display"/>
              </a:rPr>
              <a:t>fugiebat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enim. iam pascua Lernae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consitaque arboribus Lyrcea reliquerat  arva,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cum deus inducta latas caligine terras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occuluit tenuitque fugam, rapuitque pudorem. (…)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0" y="1010880"/>
            <a:ext cx="1827360" cy="228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590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0" y="555264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600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0" y="3244320"/>
            <a:ext cx="15382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595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74" name="CustomShape 6"/>
          <p:cNvSpPr/>
          <p:nvPr/>
        </p:nvSpPr>
        <p:spPr>
          <a:xfrm>
            <a:off x="7971480" y="5433120"/>
            <a:ext cx="2482560" cy="4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500" b="1" strike="noStrike" spc="-1">
                <a:solidFill>
                  <a:srgbClr val="ED7D31"/>
                </a:solidFill>
                <a:latin typeface="Gill Sans"/>
                <a:ea typeface="DejaVu Sans"/>
              </a:rPr>
              <a:t>Erzähltempo</a:t>
            </a:r>
            <a:endParaRPr lang="de-DE" sz="2500" b="0" strike="noStrike" spc="-1">
              <a:latin typeface="Arial"/>
            </a:endParaRPr>
          </a:p>
        </p:txBody>
      </p:sp>
      <p:sp>
        <p:nvSpPr>
          <p:cNvPr id="175" name="CustomShape 7"/>
          <p:cNvSpPr/>
          <p:nvPr/>
        </p:nvSpPr>
        <p:spPr>
          <a:xfrm>
            <a:off x="6552000" y="5976000"/>
            <a:ext cx="790920" cy="341640"/>
          </a:xfrm>
          <a:prstGeom prst="stripedRightArrow">
            <a:avLst>
              <a:gd name="adj1" fmla="val 45238"/>
              <a:gd name="adj2" fmla="val 95903"/>
            </a:avLst>
          </a:prstGeom>
          <a:solidFill>
            <a:schemeClr val="accent2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6" name="CustomShape 8"/>
          <p:cNvSpPr/>
          <p:nvPr/>
        </p:nvSpPr>
        <p:spPr>
          <a:xfrm>
            <a:off x="7730640" y="5902200"/>
            <a:ext cx="4572000" cy="43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300" b="1" strike="noStrike" spc="-1">
                <a:solidFill>
                  <a:srgbClr val="ED7D31"/>
                </a:solidFill>
                <a:latin typeface="Gill Sans"/>
                <a:ea typeface="DejaVu Sans"/>
              </a:rPr>
              <a:t>Vergehen: schnell </a:t>
            </a:r>
            <a:endParaRPr lang="de-DE" sz="2300" b="0" strike="noStrike" spc="-1">
              <a:latin typeface="Arial"/>
            </a:endParaRPr>
          </a:p>
        </p:txBody>
      </p:sp>
      <p:sp>
        <p:nvSpPr>
          <p:cNvPr id="177" name="CustomShape 9"/>
          <p:cNvSpPr/>
          <p:nvPr/>
        </p:nvSpPr>
        <p:spPr>
          <a:xfrm>
            <a:off x="8064000" y="12600"/>
            <a:ext cx="4089960" cy="115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Io: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3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Kindliche Darstellung; fürchtet sich, </a:t>
            </a:r>
            <a:r>
              <a:rPr lang="de-DE" sz="23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passiver Part</a:t>
            </a:r>
            <a:endParaRPr lang="de-DE" sz="2300" b="0" strike="noStrike" spc="-1">
              <a:latin typeface="Arial"/>
            </a:endParaRPr>
          </a:p>
        </p:txBody>
      </p:sp>
      <p:sp>
        <p:nvSpPr>
          <p:cNvPr id="178" name="CustomShape 10"/>
          <p:cNvSpPr/>
          <p:nvPr/>
        </p:nvSpPr>
        <p:spPr>
          <a:xfrm>
            <a:off x="6912000" y="123120"/>
            <a:ext cx="1150920" cy="606960"/>
          </a:xfrm>
          <a:prstGeom prst="stripedRightArrow">
            <a:avLst>
              <a:gd name="adj1" fmla="val 50000"/>
              <a:gd name="adj2" fmla="val 75243"/>
            </a:avLst>
          </a:prstGeom>
          <a:solidFill>
            <a:srgbClr val="7030A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9" name="CustomShape 11"/>
          <p:cNvSpPr/>
          <p:nvPr/>
        </p:nvSpPr>
        <p:spPr>
          <a:xfrm>
            <a:off x="7923960" y="1091880"/>
            <a:ext cx="884160" cy="884160"/>
          </a:xfrm>
          <a:prstGeom prst="mathEqual">
            <a:avLst>
              <a:gd name="adj1" fmla="val 15002"/>
              <a:gd name="adj2" fmla="val 6082"/>
            </a:avLst>
          </a:prstGeom>
          <a:solidFill>
            <a:srgbClr val="7030A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0" name="CustomShape 12"/>
          <p:cNvSpPr/>
          <p:nvPr/>
        </p:nvSpPr>
        <p:spPr>
          <a:xfrm>
            <a:off x="8679240" y="1131480"/>
            <a:ext cx="3314520" cy="78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3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Unschuld, Unberührtheit (</a:t>
            </a:r>
            <a:r>
              <a:rPr lang="de-DE" sz="23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pudor</a:t>
            </a:r>
            <a:r>
              <a:rPr lang="de-DE" sz="23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)</a:t>
            </a:r>
            <a:endParaRPr lang="de-DE" sz="2300" b="0" strike="noStrike" spc="-1">
              <a:latin typeface="Arial"/>
            </a:endParaRPr>
          </a:p>
        </p:txBody>
      </p:sp>
      <p:sp>
        <p:nvSpPr>
          <p:cNvPr id="181" name="CustomShape 13"/>
          <p:cNvSpPr/>
          <p:nvPr/>
        </p:nvSpPr>
        <p:spPr>
          <a:xfrm>
            <a:off x="8332200" y="1990800"/>
            <a:ext cx="1034640" cy="891720"/>
          </a:xfrm>
          <a:prstGeom prst="mathNotEqual">
            <a:avLst>
              <a:gd name="adj1" fmla="val 19394"/>
              <a:gd name="adj2" fmla="val 6600000"/>
              <a:gd name="adj3" fmla="val 3509"/>
            </a:avLst>
          </a:prstGeom>
          <a:solidFill>
            <a:srgbClr val="6C5C44"/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2" name="CustomShape 14"/>
          <p:cNvSpPr/>
          <p:nvPr/>
        </p:nvSpPr>
        <p:spPr>
          <a:xfrm>
            <a:off x="7974720" y="2951640"/>
            <a:ext cx="4554000" cy="356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0070C0"/>
                </a:solidFill>
                <a:latin typeface="Gill Sans"/>
                <a:ea typeface="DejaVu Sans"/>
              </a:rPr>
              <a:t>Jupiter: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70C0"/>
                </a:solidFill>
                <a:latin typeface="Gill Sans"/>
                <a:ea typeface="DejaVu Sans"/>
              </a:rPr>
              <a:t>Missbrauch der göttlichen </a:t>
            </a:r>
            <a:r>
              <a:rPr lang="de-DE" sz="2300" b="1" strike="noStrike" spc="-1">
                <a:solidFill>
                  <a:srgbClr val="0070C0"/>
                </a:solidFill>
                <a:latin typeface="Gill Sans"/>
                <a:ea typeface="DejaVu Sans"/>
              </a:rPr>
              <a:t>Macht;</a:t>
            </a:r>
            <a:endParaRPr lang="de-DE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300" b="1" strike="noStrike" spc="-1">
                <a:solidFill>
                  <a:srgbClr val="0070C0"/>
                </a:solidFill>
                <a:latin typeface="Gill Sans"/>
                <a:ea typeface="DejaVu Sans"/>
              </a:rPr>
              <a:t>Aktiver Part</a:t>
            </a:r>
            <a:endParaRPr lang="de-DE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1" strike="noStrike" spc="-1">
                <a:solidFill>
                  <a:srgbClr val="002060"/>
                </a:solidFill>
                <a:latin typeface="Gill Sans"/>
                <a:ea typeface="DejaVu Sans"/>
              </a:rPr>
              <a:t>Imperative</a:t>
            </a:r>
            <a:r>
              <a:rPr lang="de-DE" sz="2000" b="0" strike="noStrike" spc="-1">
                <a:solidFill>
                  <a:srgbClr val="0070C0"/>
                </a:solidFill>
                <a:latin typeface="Gill Sans"/>
                <a:ea typeface="DejaVu Sans"/>
              </a:rPr>
              <a:t>: Missachtung der Autonomie Ios; fehlende Empathie</a:t>
            </a: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latin typeface="Arial"/>
            </a:endParaRPr>
          </a:p>
        </p:txBody>
      </p:sp>
      <p:sp>
        <p:nvSpPr>
          <p:cNvPr id="183" name="CustomShape 15"/>
          <p:cNvSpPr/>
          <p:nvPr/>
        </p:nvSpPr>
        <p:spPr>
          <a:xfrm>
            <a:off x="6497280" y="3045600"/>
            <a:ext cx="1429200" cy="564480"/>
          </a:xfrm>
          <a:prstGeom prst="stripedRightArrow">
            <a:avLst>
              <a:gd name="adj1" fmla="val 50000"/>
              <a:gd name="adj2" fmla="val 102710"/>
            </a:avLst>
          </a:prstGeom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4" name="CustomShape 16"/>
          <p:cNvSpPr/>
          <p:nvPr/>
        </p:nvSpPr>
        <p:spPr>
          <a:xfrm>
            <a:off x="2287080" y="6242400"/>
            <a:ext cx="6264000" cy="4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600" b="1" strike="noStrike" spc="-1">
                <a:solidFill>
                  <a:srgbClr val="44546A"/>
                </a:solidFill>
                <a:latin typeface="Gill Sans"/>
                <a:ea typeface="DejaVu Sans"/>
              </a:rPr>
              <a:t>Io als Objekt der Begierde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185" name="CustomShape 17"/>
          <p:cNvSpPr/>
          <p:nvPr/>
        </p:nvSpPr>
        <p:spPr>
          <a:xfrm>
            <a:off x="475200" y="6257880"/>
            <a:ext cx="1814760" cy="4320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6" name="CustomShape 18"/>
          <p:cNvSpPr/>
          <p:nvPr/>
        </p:nvSpPr>
        <p:spPr>
          <a:xfrm>
            <a:off x="7752960" y="6014160"/>
            <a:ext cx="4484160" cy="360000"/>
          </a:xfrm>
          <a:prstGeom prst="rect">
            <a:avLst/>
          </a:prstGeom>
          <a:solidFill>
            <a:srgbClr val="C4B4A9"/>
          </a:solidFill>
          <a:ln>
            <a:solidFill>
              <a:srgbClr val="C4B4A9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7" name="CustomShape 19"/>
          <p:cNvSpPr/>
          <p:nvPr/>
        </p:nvSpPr>
        <p:spPr>
          <a:xfrm>
            <a:off x="7348320" y="5904000"/>
            <a:ext cx="49111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ED7D31"/>
                </a:solidFill>
                <a:latin typeface="Gill Sans"/>
                <a:ea typeface="DejaVu Sans"/>
              </a:rPr>
              <a:t>Vergehen: schnell, plötzlich</a:t>
            </a: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75200" y="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2F281E"/>
                </a:solidFill>
                <a:latin typeface="Gill Sans"/>
                <a:ea typeface="ADLaM Display"/>
              </a:rPr>
              <a:t>(…) 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Viderat a patrio redeuntem Iuppiter illam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flumine et 'o virgo Iove digna, tuoque beatum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nescio quem factura toro, pete' dixerat 'umbras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istorum nemorum,' et nemorum monstraverat umbras,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'dum</a:t>
            </a:r>
            <a:r>
              <a:rPr lang="de-DE" sz="2400" b="1" strike="noStrike" spc="-1">
                <a:solidFill>
                  <a:srgbClr val="BF9000"/>
                </a:solidFill>
                <a:latin typeface="Gill Sans"/>
                <a:ea typeface="ADLaM Display"/>
              </a:rPr>
              <a:t> calet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, et medio </a:t>
            </a:r>
            <a:r>
              <a:rPr lang="de-DE" sz="2400" b="1" strike="noStrike" spc="-1">
                <a:solidFill>
                  <a:srgbClr val="BF9000"/>
                </a:solidFill>
                <a:latin typeface="Gill Sans"/>
                <a:ea typeface="ADLaM Display"/>
              </a:rPr>
              <a:t>sol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est altissimus orbe.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quodsi sola times latebras intrare ferarum,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praeside tuta deo nemorum secreta subibis,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nec de plebe deo, sed qui caelestia magna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sceptra manu teneo, sed qui vaga </a:t>
            </a:r>
            <a:r>
              <a:rPr lang="de-DE" sz="2400" b="1" strike="noStrike" spc="-1">
                <a:solidFill>
                  <a:srgbClr val="FF0000"/>
                </a:solidFill>
                <a:latin typeface="Gill Sans"/>
                <a:ea typeface="ADLaM Display"/>
              </a:rPr>
              <a:t>fulmina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mitto.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ne fuge me!' fugiebat enim. iam pascua Lernae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consitaque arboribus Lyrcea reliquerat  arva,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cum deus </a:t>
            </a:r>
            <a:r>
              <a:rPr lang="de-DE" sz="2400" b="1" strike="noStrike" spc="-1">
                <a:solidFill>
                  <a:srgbClr val="404040"/>
                </a:solidFill>
                <a:latin typeface="Gill Sans"/>
                <a:ea typeface="ADLaM Display"/>
              </a:rPr>
              <a:t>inducta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latas </a:t>
            </a:r>
            <a:r>
              <a:rPr lang="de-DE" sz="2400" b="1" strike="noStrike" spc="-1">
                <a:solidFill>
                  <a:srgbClr val="404040"/>
                </a:solidFill>
                <a:latin typeface="Gill Sans"/>
                <a:ea typeface="ADLaM Display"/>
              </a:rPr>
              <a:t>caligine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 terras 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occuluit tenuitque fugam, </a:t>
            </a:r>
            <a:r>
              <a:rPr lang="de-DE" sz="2400" b="1" strike="noStrike" spc="-1">
                <a:solidFill>
                  <a:srgbClr val="4472C4"/>
                </a:solidFill>
                <a:latin typeface="Gill Sans"/>
                <a:ea typeface="ADLaM Display"/>
              </a:rPr>
              <a:t>rapuit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que </a:t>
            </a:r>
            <a:r>
              <a:rPr lang="de-DE" sz="2400" b="1" strike="noStrike" spc="-1">
                <a:solidFill>
                  <a:srgbClr val="AB4EC4"/>
                </a:solidFill>
                <a:latin typeface="Gill Sans"/>
                <a:ea typeface="ADLaM Display"/>
              </a:rPr>
              <a:t>pudorem</a:t>
            </a:r>
            <a:r>
              <a:rPr lang="de-DE" sz="2400" b="0" strike="noStrike" spc="-1">
                <a:solidFill>
                  <a:srgbClr val="000000"/>
                </a:solidFill>
                <a:latin typeface="Gill Sans"/>
                <a:ea typeface="ADLaM Display"/>
              </a:rPr>
              <a:t>. (…)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0" y="1010880"/>
            <a:ext cx="1827360" cy="228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590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0" y="555264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600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0" y="3244320"/>
            <a:ext cx="15382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595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7488360" y="1656000"/>
            <a:ext cx="1438560" cy="1406880"/>
          </a:xfrm>
          <a:prstGeom prst="sun">
            <a:avLst>
              <a:gd name="adj" fmla="val 25000"/>
            </a:avLst>
          </a:prstGeom>
          <a:solidFill>
            <a:schemeClr val="accent4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93" name="CustomShape 6"/>
          <p:cNvSpPr/>
          <p:nvPr/>
        </p:nvSpPr>
        <p:spPr>
          <a:xfrm>
            <a:off x="7776000" y="4968000"/>
            <a:ext cx="1510920" cy="1510920"/>
          </a:xfrm>
          <a:prstGeom prst="cloud">
            <a:avLst/>
          </a:prstGeom>
          <a:solidFill>
            <a:schemeClr val="bg1">
              <a:lumMod val="25000"/>
            </a:schemeClr>
          </a:solidFill>
          <a:ln>
            <a:solidFill>
              <a:srgbClr val="2F281E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94" name="CustomShape 7"/>
          <p:cNvSpPr/>
          <p:nvPr/>
        </p:nvSpPr>
        <p:spPr>
          <a:xfrm>
            <a:off x="7815960" y="3471840"/>
            <a:ext cx="886680" cy="886680"/>
          </a:xfrm>
          <a:prstGeom prst="lightningBolt">
            <a:avLst/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95" name="CustomShape 8"/>
          <p:cNvSpPr/>
          <p:nvPr/>
        </p:nvSpPr>
        <p:spPr>
          <a:xfrm>
            <a:off x="11466360" y="792000"/>
            <a:ext cx="360" cy="512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96" name="CustomShape 9"/>
          <p:cNvSpPr/>
          <p:nvPr/>
        </p:nvSpPr>
        <p:spPr>
          <a:xfrm>
            <a:off x="11466360" y="169272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Hell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97" name="CustomShape 10"/>
          <p:cNvSpPr/>
          <p:nvPr/>
        </p:nvSpPr>
        <p:spPr>
          <a:xfrm>
            <a:off x="11423520" y="535176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Dunkel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98" name="CustomShape 11"/>
          <p:cNvSpPr/>
          <p:nvPr/>
        </p:nvSpPr>
        <p:spPr>
          <a:xfrm>
            <a:off x="9359640" y="3357720"/>
            <a:ext cx="1827360" cy="13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Zeichen der </a:t>
            </a:r>
            <a:r>
              <a:rPr lang="de-DE" sz="2000" b="1" strike="noStrike" spc="-1">
                <a:solidFill>
                  <a:srgbClr val="000000"/>
                </a:solidFill>
                <a:latin typeface="Gill Sans"/>
                <a:ea typeface="DejaVu Sans"/>
              </a:rPr>
              <a:t>Macht</a:t>
            </a:r>
            <a:r>
              <a:rPr lang="de-DE" sz="2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:</a:t>
            </a:r>
            <a:endParaRPr lang="de-DE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Legitimation, Mittel zur Tat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199" name="CustomShape 12"/>
          <p:cNvSpPr/>
          <p:nvPr/>
        </p:nvSpPr>
        <p:spPr>
          <a:xfrm>
            <a:off x="9361080" y="4845960"/>
            <a:ext cx="1959120" cy="161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Jupiter raubt pudor, Durchsetzung des eigenen Willens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200" name="CustomShape 13"/>
          <p:cNvSpPr/>
          <p:nvPr/>
        </p:nvSpPr>
        <p:spPr>
          <a:xfrm>
            <a:off x="8903160" y="1495440"/>
            <a:ext cx="2458800" cy="161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99960" indent="-398520">
              <a:lnSpc>
                <a:spcPct val="100000"/>
              </a:lnSpc>
              <a:buClr>
                <a:srgbClr val="000000"/>
              </a:buClr>
              <a:buFont typeface="Calibri Light"/>
              <a:buAutoNum type="romanUcPeriod"/>
            </a:pPr>
            <a:r>
              <a:rPr lang="de-DE" sz="2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pudor noch vorhanden</a:t>
            </a:r>
            <a:endParaRPr lang="de-DE" sz="2000" b="0" strike="noStrike" spc="-1">
              <a:latin typeface="Arial"/>
            </a:endParaRPr>
          </a:p>
          <a:p>
            <a:pPr marL="399960" indent="-398520">
              <a:lnSpc>
                <a:spcPct val="100000"/>
              </a:lnSpc>
              <a:buClr>
                <a:srgbClr val="000000"/>
              </a:buClr>
              <a:buFont typeface="Calibri Light"/>
              <a:buAutoNum type="romanUcPeriod"/>
            </a:pPr>
            <a:r>
              <a:rPr lang="de-DE" sz="20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Komik: Jupiters Intention bleibt in dubio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201" name="CustomShape 14"/>
          <p:cNvSpPr/>
          <p:nvPr/>
        </p:nvSpPr>
        <p:spPr>
          <a:xfrm>
            <a:off x="3526560" y="5135040"/>
            <a:ext cx="3745440" cy="1572480"/>
          </a:xfrm>
          <a:prstGeom prst="mathMinus">
            <a:avLst>
              <a:gd name="adj1" fmla="val 7543"/>
            </a:avLst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7986960" y="3631320"/>
            <a:ext cx="2237400" cy="798120"/>
          </a:xfrm>
          <a:prstGeom prst="rect">
            <a:avLst/>
          </a:prstGeom>
          <a:solidFill>
            <a:srgbClr val="BFA08C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03" name="CustomShape 2"/>
          <p:cNvSpPr/>
          <p:nvPr/>
        </p:nvSpPr>
        <p:spPr>
          <a:xfrm>
            <a:off x="460800" y="3184200"/>
            <a:ext cx="10514160" cy="189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quid </a:t>
            </a:r>
            <a:r>
              <a:rPr lang="de-DE" sz="2600" b="1" strike="noStrike" spc="-1">
                <a:solidFill>
                  <a:srgbClr val="2F5597"/>
                </a:solidFill>
                <a:latin typeface="Gill Sans"/>
                <a:ea typeface="Calibri"/>
              </a:rPr>
              <a:t>faciat</a:t>
            </a: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? crudele suos addicere amores;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non dare suspectum est. </a:t>
            </a:r>
            <a:r>
              <a:rPr lang="de-DE" sz="2600" b="1" strike="noStrike" spc="-1">
                <a:solidFill>
                  <a:srgbClr val="385623"/>
                </a:solidFill>
                <a:latin typeface="Gill Sans"/>
                <a:ea typeface="Calibri"/>
              </a:rPr>
              <a:t>pudor</a:t>
            </a: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 est, qui </a:t>
            </a:r>
            <a:r>
              <a:rPr lang="de-DE" sz="2600" b="0" strike="noStrike" spc="-1">
                <a:solidFill>
                  <a:srgbClr val="385623"/>
                </a:solidFill>
                <a:latin typeface="Gill Sans"/>
                <a:ea typeface="Calibri"/>
              </a:rPr>
              <a:t>sudeat</a:t>
            </a: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 </a:t>
            </a:r>
            <a:r>
              <a:rPr lang="de-DE" sz="2600" b="0" strike="noStrike" spc="-1">
                <a:solidFill>
                  <a:srgbClr val="385623"/>
                </a:solidFill>
                <a:latin typeface="Gill Sans"/>
                <a:ea typeface="Calibri"/>
              </a:rPr>
              <a:t>illinc</a:t>
            </a: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,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600" b="0" strike="noStrike" spc="-1">
                <a:solidFill>
                  <a:srgbClr val="FF33C3"/>
                </a:solidFill>
                <a:latin typeface="Gill Sans"/>
                <a:ea typeface="Calibri"/>
              </a:rPr>
              <a:t>hinc dissuadeat </a:t>
            </a:r>
            <a:r>
              <a:rPr lang="de-DE" sz="2600" b="1" strike="noStrike" spc="-1">
                <a:solidFill>
                  <a:srgbClr val="FF33C3"/>
                </a:solidFill>
                <a:latin typeface="Gill Sans"/>
                <a:ea typeface="Calibri"/>
              </a:rPr>
              <a:t>amor</a:t>
            </a: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. victus pudor esset amore;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sed leve si munus sociae generisque torique 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z="2600" b="0" strike="noStrike" spc="-1">
                <a:solidFill>
                  <a:srgbClr val="000000"/>
                </a:solidFill>
                <a:latin typeface="Gill Sans"/>
                <a:ea typeface="Calibri"/>
              </a:rPr>
              <a:t>vacca negaretur, poterat non vacca videri. (…)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de-DE" sz="2600" b="0" strike="noStrike" spc="-1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460800" y="67320"/>
            <a:ext cx="7562520" cy="214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(…)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coniugis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 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adventum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praesenserat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,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inque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nitentem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 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Inachidos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vultus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mutaverat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ille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iuvencam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.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de-DE" sz="2400" b="0" strike="noStrike" spc="-1" dirty="0" err="1">
                <a:solidFill>
                  <a:srgbClr val="000000"/>
                </a:solidFill>
                <a:latin typeface="Gill Sans"/>
                <a:ea typeface="DejaVu Sans"/>
              </a:rPr>
              <a:t>bos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7030A0"/>
                </a:solidFill>
                <a:latin typeface="Gill Sans"/>
                <a:ea typeface="DejaVu Sans"/>
              </a:rPr>
              <a:t>quoque</a:t>
            </a:r>
            <a:r>
              <a:rPr lang="de-DE" sz="2400" b="0" strike="noStrike" spc="-1" dirty="0">
                <a:solidFill>
                  <a:srgbClr val="7030A0"/>
                </a:solidFill>
                <a:latin typeface="Gill Sans"/>
                <a:ea typeface="DejaVu Sans"/>
              </a:rPr>
              <a:t> </a:t>
            </a:r>
            <a:r>
              <a:rPr lang="de-DE" sz="2400" b="0" strike="noStrike" spc="-1" dirty="0" err="1">
                <a:solidFill>
                  <a:srgbClr val="7030A0"/>
                </a:solidFill>
                <a:latin typeface="Gill Sans"/>
                <a:ea typeface="DejaVu Sans"/>
              </a:rPr>
              <a:t>formosa</a:t>
            </a:r>
            <a:r>
              <a:rPr lang="de-DE" sz="24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est. (…)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de-DE" sz="2400" b="0" strike="noStrike" spc="-1" dirty="0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0" y="27036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610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0" y="4294440"/>
            <a:ext cx="1827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620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7902720" y="2779200"/>
            <a:ext cx="4288320" cy="76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2F5597"/>
                </a:solidFill>
                <a:latin typeface="Gill Sans"/>
                <a:ea typeface="DejaVu Sans"/>
              </a:rPr>
              <a:t>Erzähler, innere Gedanken: </a:t>
            </a:r>
            <a:r>
              <a:rPr lang="de-DE" sz="2200" b="0" strike="noStrike" spc="-1">
                <a:solidFill>
                  <a:srgbClr val="2F5597"/>
                </a:solidFill>
                <a:latin typeface="Gill Sans"/>
                <a:ea typeface="DejaVu Sans"/>
              </a:rPr>
              <a:t>Ausweglosigkeit</a:t>
            </a:r>
            <a:endParaRPr lang="de-DE" sz="2200" b="0" strike="noStrike" spc="-1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7905600" y="855720"/>
            <a:ext cx="3903120" cy="11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Schönheit als kontinuierlicher Faktor; 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7030A0"/>
                </a:solidFill>
                <a:latin typeface="Gill Sans"/>
                <a:ea typeface="DejaVu Sans"/>
              </a:rPr>
              <a:t>verstärkt durch </a:t>
            </a:r>
            <a:r>
              <a:rPr lang="de-DE" sz="2400" b="1" strike="noStrike" spc="-1">
                <a:solidFill>
                  <a:srgbClr val="AB4EC4"/>
                </a:solidFill>
                <a:latin typeface="Gill Sans"/>
                <a:ea typeface="DejaVu Sans"/>
              </a:rPr>
              <a:t>Aphärese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7930800" y="3740760"/>
            <a:ext cx="3504960" cy="50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700" b="1" strike="noStrike" spc="-1">
                <a:solidFill>
                  <a:srgbClr val="385623"/>
                </a:solidFill>
                <a:latin typeface="Calibri"/>
                <a:ea typeface="DejaVu Sans"/>
              </a:rPr>
              <a:t>pudor</a:t>
            </a:r>
            <a:r>
              <a:rPr lang="de-DE" sz="27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vs. </a:t>
            </a:r>
            <a:r>
              <a:rPr lang="de-DE" sz="2700" b="1" strike="noStrike" spc="-1">
                <a:solidFill>
                  <a:srgbClr val="FF33C3"/>
                </a:solidFill>
                <a:latin typeface="Calibri"/>
                <a:ea typeface="DejaVu Sans"/>
              </a:rPr>
              <a:t>amor</a:t>
            </a:r>
            <a:endParaRPr lang="de-DE" sz="2700" b="0" strike="noStrike" spc="-1">
              <a:latin typeface="Arial"/>
            </a:endParaRPr>
          </a:p>
        </p:txBody>
      </p:sp>
      <p:sp>
        <p:nvSpPr>
          <p:cNvPr id="210" name="CustomShape 9"/>
          <p:cNvSpPr/>
          <p:nvPr/>
        </p:nvSpPr>
        <p:spPr>
          <a:xfrm flipV="1">
            <a:off x="6613920" y="4668480"/>
            <a:ext cx="1281240" cy="306000"/>
          </a:xfrm>
          <a:prstGeom prst="notchedRightArrow">
            <a:avLst>
              <a:gd name="adj1" fmla="val 50000"/>
              <a:gd name="adj2" fmla="val 149639"/>
            </a:avLst>
          </a:prstGeom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11" name="CustomShape 10"/>
          <p:cNvSpPr/>
          <p:nvPr/>
        </p:nvSpPr>
        <p:spPr>
          <a:xfrm>
            <a:off x="7896600" y="4515840"/>
            <a:ext cx="4294080" cy="75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FF33C3"/>
                </a:solidFill>
                <a:latin typeface="Gill Sans"/>
                <a:ea typeface="DejaVu Sans"/>
              </a:rPr>
              <a:t>amor</a:t>
            </a:r>
            <a:r>
              <a:rPr lang="de-DE" sz="2200" b="0" strike="noStrike" spc="-1">
                <a:solidFill>
                  <a:srgbClr val="FF33C3"/>
                </a:solidFill>
                <a:latin typeface="Gill Sans"/>
                <a:ea typeface="DejaVu Sans"/>
              </a:rPr>
              <a:t> für Jupiter wichtiger </a:t>
            </a:r>
            <a:r>
              <a:rPr lang="de-DE" sz="2200" b="1" strike="noStrike" spc="-1">
                <a:solidFill>
                  <a:srgbClr val="FF33C3"/>
                </a:solidFill>
                <a:latin typeface="Gill Sans"/>
                <a:ea typeface="DejaVu Sans"/>
              </a:rPr>
              <a:t>(hinc)</a:t>
            </a:r>
            <a:r>
              <a:rPr lang="de-DE" sz="2200" b="1" strike="noStrike" spc="-1">
                <a:solidFill>
                  <a:srgbClr val="1A1A1A"/>
                </a:solidFill>
                <a:latin typeface="Gill Sans"/>
                <a:ea typeface="DejaVu Sans"/>
              </a:rPr>
              <a:t>, ABER </a:t>
            </a:r>
            <a:r>
              <a:rPr lang="de-DE" sz="2200" b="0" strike="noStrike" spc="-1">
                <a:solidFill>
                  <a:srgbClr val="385623"/>
                </a:solidFill>
                <a:latin typeface="Gill Sans"/>
                <a:ea typeface="DejaVu Sans"/>
              </a:rPr>
              <a:t>folgt </a:t>
            </a:r>
            <a:r>
              <a:rPr lang="de-DE" sz="2200" b="1" strike="noStrike" spc="-1">
                <a:solidFill>
                  <a:srgbClr val="385623"/>
                </a:solidFill>
                <a:latin typeface="Gill Sans"/>
                <a:ea typeface="DejaVu Sans"/>
              </a:rPr>
              <a:t>pudor</a:t>
            </a:r>
            <a:endParaRPr lang="de-DE" sz="2200" b="0" strike="noStrike" spc="-1">
              <a:latin typeface="Arial"/>
            </a:endParaRPr>
          </a:p>
        </p:txBody>
      </p:sp>
      <p:sp>
        <p:nvSpPr>
          <p:cNvPr id="212" name="CustomShape 11"/>
          <p:cNvSpPr/>
          <p:nvPr/>
        </p:nvSpPr>
        <p:spPr>
          <a:xfrm>
            <a:off x="340920" y="5734800"/>
            <a:ext cx="1145520" cy="1145520"/>
          </a:xfrm>
          <a:prstGeom prst="mathEqual">
            <a:avLst>
              <a:gd name="adj1" fmla="val 14279"/>
              <a:gd name="adj2" fmla="val 6215"/>
            </a:avLst>
          </a:prstGeom>
          <a:solidFill>
            <a:srgbClr val="2F281E"/>
          </a:solidFill>
          <a:ln>
            <a:solidFill>
              <a:srgbClr val="C4B4A9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13" name="CustomShape 12"/>
          <p:cNvSpPr/>
          <p:nvPr/>
        </p:nvSpPr>
        <p:spPr>
          <a:xfrm>
            <a:off x="1487880" y="5892840"/>
            <a:ext cx="991368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1" strike="noStrike" spc="-1">
                <a:solidFill>
                  <a:srgbClr val="2F5597"/>
                </a:solidFill>
                <a:latin typeface="Gill Sans"/>
                <a:ea typeface="DejaVu Sans"/>
              </a:rPr>
              <a:t>Fokus auf Vertuschung der Tat; Io wird für Jupiters Tat bestraft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214" name="CustomShape 13"/>
          <p:cNvSpPr/>
          <p:nvPr/>
        </p:nvSpPr>
        <p:spPr>
          <a:xfrm rot="5400000">
            <a:off x="6673578" y="3622140"/>
            <a:ext cx="547200" cy="4144680"/>
          </a:xfrm>
          <a:prstGeom prst="curvedLeftArrow">
            <a:avLst>
              <a:gd name="adj1" fmla="val 35131"/>
              <a:gd name="adj2" fmla="val 50000"/>
              <a:gd name="adj3" fmla="val 20155"/>
            </a:avLst>
          </a:prstGeom>
          <a:solidFill>
            <a:srgbClr val="2F281E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15" name="CustomShape 14"/>
          <p:cNvSpPr/>
          <p:nvPr/>
        </p:nvSpPr>
        <p:spPr>
          <a:xfrm>
            <a:off x="6552000" y="5414040"/>
            <a:ext cx="1827360" cy="43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3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Grund</a:t>
            </a:r>
            <a:endParaRPr lang="de-DE" sz="2300" b="0" strike="noStrike" spc="-1">
              <a:latin typeface="Arial"/>
            </a:endParaRPr>
          </a:p>
        </p:txBody>
      </p:sp>
      <p:sp>
        <p:nvSpPr>
          <p:cNvPr id="216" name="CustomShape 15"/>
          <p:cNvSpPr/>
          <p:nvPr/>
        </p:nvSpPr>
        <p:spPr>
          <a:xfrm>
            <a:off x="340920" y="2058120"/>
            <a:ext cx="1272240" cy="372960"/>
          </a:xfrm>
          <a:prstGeom prst="rightArrow">
            <a:avLst>
              <a:gd name="adj1" fmla="val 50000"/>
              <a:gd name="adj2" fmla="val 104960"/>
            </a:avLst>
          </a:prstGeom>
          <a:solidFill>
            <a:srgbClr val="7030A0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217" name="CustomShape 16"/>
          <p:cNvSpPr/>
          <p:nvPr/>
        </p:nvSpPr>
        <p:spPr>
          <a:xfrm>
            <a:off x="1614600" y="1980000"/>
            <a:ext cx="6791400" cy="88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600" b="1" strike="noStrike" spc="-1">
                <a:solidFill>
                  <a:srgbClr val="7030A0"/>
                </a:solidFill>
                <a:latin typeface="Gill Sans"/>
                <a:ea typeface="DejaVu Sans"/>
              </a:rPr>
              <a:t>Statusverlust als Nebenmotiv, bedeutende Rolle der Schönheit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219" name="CustomShape 18"/>
          <p:cNvSpPr/>
          <p:nvPr/>
        </p:nvSpPr>
        <p:spPr>
          <a:xfrm rot="10800000">
            <a:off x="2966884" y="1526857"/>
            <a:ext cx="281520" cy="281520"/>
          </a:xfrm>
          <a:prstGeom prst="blockArc">
            <a:avLst>
              <a:gd name="adj1" fmla="val 10658461"/>
              <a:gd name="adj2" fmla="val 0"/>
              <a:gd name="adj3" fmla="val 25000"/>
            </a:avLst>
          </a:prstGeom>
          <a:solidFill>
            <a:srgbClr val="AB4EC4"/>
          </a:soli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1181</Words>
  <Application>Microsoft Office PowerPoint</Application>
  <PresentationFormat>Breitbild</PresentationFormat>
  <Paragraphs>194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34" baseType="lpstr">
      <vt:lpstr>Arial</vt:lpstr>
      <vt:lpstr>Arial Rounded MT Bold</vt:lpstr>
      <vt:lpstr>Boucherie Block</vt:lpstr>
      <vt:lpstr>Calibri</vt:lpstr>
      <vt:lpstr>Calibri Light</vt:lpstr>
      <vt:lpstr>comic</vt:lpstr>
      <vt:lpstr>Gill Sans</vt:lpstr>
      <vt:lpstr>Matura MT Script Capitals</vt:lpstr>
      <vt:lpstr>Symbol</vt:lpstr>
      <vt:lpstr>Wingdings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dc:description/>
  <cp:lastModifiedBy>Alexander Weber</cp:lastModifiedBy>
  <cp:revision>12</cp:revision>
  <dcterms:created xsi:type="dcterms:W3CDTF">2023-10-22T12:55:42Z</dcterms:created>
  <dcterms:modified xsi:type="dcterms:W3CDTF">2023-11-16T16:25:24Z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Notes">
    <vt:i4>0</vt:i4>
  </property>
  <property fmtid="{D5CDD505-2E9C-101B-9397-08002B2CF9AE}" pid="7" name="PresentationFormat">
    <vt:lpwstr>Breitbild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21</vt:i4>
  </property>
</Properties>
</file>