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9" r:id="rId2"/>
    <p:sldId id="256" r:id="rId3"/>
    <p:sldId id="288" r:id="rId4"/>
    <p:sldId id="274" r:id="rId5"/>
    <p:sldId id="297" r:id="rId6"/>
    <p:sldId id="285" r:id="rId7"/>
    <p:sldId id="290" r:id="rId8"/>
    <p:sldId id="289" r:id="rId9"/>
    <p:sldId id="291" r:id="rId10"/>
    <p:sldId id="298" r:id="rId11"/>
    <p:sldId id="301" r:id="rId12"/>
    <p:sldId id="300" r:id="rId13"/>
    <p:sldId id="312" r:id="rId14"/>
    <p:sldId id="307" r:id="rId15"/>
    <p:sldId id="313" r:id="rId16"/>
    <p:sldId id="309" r:id="rId17"/>
    <p:sldId id="311" r:id="rId18"/>
    <p:sldId id="283" r:id="rId19"/>
    <p:sldId id="314" r:id="rId20"/>
    <p:sldId id="315" r:id="rId21"/>
    <p:sldId id="316" r:id="rId22"/>
    <p:sldId id="317" r:id="rId23"/>
    <p:sldId id="31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usammenfassungsabschnitt" id="{DBC0E6A3-A2E4-49F9-B66C-81274F9CC4D3}">
          <p14:sldIdLst>
            <p14:sldId id="319"/>
          </p14:sldIdLst>
        </p14:section>
        <p14:section name="Das Recht des Stärkeren versus die Stärke des Rechts " id="{49818031-9498-46FC-A143-935B100CE475}">
          <p14:sldIdLst>
            <p14:sldId id="256"/>
          </p14:sldIdLst>
        </p14:section>
        <p14:section name="Zusammenfassungsabschnitt" id="{7209A1F8-94F3-4BD8-BB61-3C71EDC77FE6}">
          <p14:sldIdLst/>
        </p14:section>
        <p14:section name="Das recht des stärkeren nach kallikles aus dem gorgias-dialog von Platon" id="{1747D749-2D96-4737-8FF7-31302F4F6F5C}">
          <p14:sldIdLst>
            <p14:sldId id="288"/>
          </p14:sldIdLst>
        </p14:section>
        <p14:section name=" 2.1 paraphrase und gliederung" id="{2E564666-5640-4E50-81AD-67C6EB2A1156}">
          <p14:sldIdLst>
            <p14:sldId id="274"/>
          </p14:sldIdLst>
        </p14:section>
        <p14:section name="2.1 paraphrase und gliederung" id="{54F75FCE-49BA-4201-94F7-B4441FF82CF0}">
          <p14:sldIdLst>
            <p14:sldId id="297"/>
          </p14:sldIdLst>
        </p14:section>
        <p14:section name="2.2 Sprachliche Analyse " id="{290E1CA6-7519-4F73-A7D6-3A29CAA1E23A}">
          <p14:sldIdLst>
            <p14:sldId id="285"/>
          </p14:sldIdLst>
        </p14:section>
        <p14:section name="2.2 Sprachliche analyse" id="{91EC7B80-C55F-4502-BA5E-163E0DD08630}">
          <p14:sldIdLst>
            <p14:sldId id="290"/>
          </p14:sldIdLst>
        </p14:section>
        <p14:section name="2.2 sprachliche analyse" id="{DF146591-14FC-48D2-89B9-3EB031361881}">
          <p14:sldIdLst>
            <p14:sldId id="289"/>
          </p14:sldIdLst>
        </p14:section>
        <p14:section name="3. Exemplarische Diskussion einer These: Die These" id="{C84A5624-AA94-42D3-94B3-13470249A3B3}">
          <p14:sldIdLst>
            <p14:sldId id="291"/>
          </p14:sldIdLst>
        </p14:section>
        <p14:section name="3. Exemplarische Diskussion einer These Fragen an die These" id="{4EF195AC-7685-4969-8020-34A535BB760B}">
          <p14:sldIdLst>
            <p14:sldId id="298"/>
          </p14:sldIdLst>
        </p14:section>
        <p14:section name="4. Der Syrienkonflikt" id="{D1827AEC-B0F0-4075-B5D9-159E7CD8ACBC}">
          <p14:sldIdLst>
            <p14:sldId id="301"/>
          </p14:sldIdLst>
        </p14:section>
        <p14:section name="4. Syrienkonflikt einführung" id="{F84F07DD-FC71-437E-8857-4EF7F822117F}">
          <p14:sldIdLst>
            <p14:sldId id="300"/>
          </p14:sldIdLst>
        </p14:section>
        <p14:section name="4.2 Erdogans Machtpolitik und das Völkerrecht" id="{63163F8C-C25D-4AC8-A099-A778F90C4CAF}">
          <p14:sldIdLst>
            <p14:sldId id="312"/>
          </p14:sldIdLst>
        </p14:section>
        <p14:section name="4.2 Erdogans Machtpolitik und das Völkerrecht" id="{9DD0A330-F125-4206-9519-3727EB524762}">
          <p14:sldIdLst>
            <p14:sldId id="307"/>
          </p14:sldIdLst>
        </p14:section>
        <p14:section name="4.2 Erdogans Machtpolitik und das Völkerrecht" id="{B0A05898-A2F0-4E2E-A74B-F56DE427773B}">
          <p14:sldIdLst>
            <p14:sldId id="313"/>
          </p14:sldIdLst>
        </p14:section>
        <p14:section name="4.3 Folgen des Syrienkonflikts" id="{33E9FAAA-AD2D-4059-AF6C-42B5B6CCF85F}">
          <p14:sldIdLst>
            <p14:sldId id="309"/>
          </p14:sldIdLst>
        </p14:section>
        <p14:section name="4.3 Folgen des Syrienkonflikts Folgen für Deutschland" id="{A68B9832-88CD-45A8-9C9E-8ADFB3687F1D}">
          <p14:sldIdLst>
            <p14:sldId id="311"/>
          </p14:sldIdLst>
        </p14:section>
        <p14:section name="5. Beurteilung der Position des kallikles vor dem Hintergrund des Syrienkonflikts" id="{E3DB0D2D-1691-4619-9411-DA1CB95D60B2}">
          <p14:sldIdLst>
            <p14:sldId id="283"/>
            <p14:sldId id="314"/>
            <p14:sldId id="315"/>
            <p14:sldId id="316"/>
            <p14:sldId id="317"/>
            <p14:sldId id="3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a Grunewald" initials="SG" lastIdx="4" clrIdx="0">
    <p:extLst>
      <p:ext uri="{19B8F6BF-5375-455C-9EA6-DF929625EA0E}">
        <p15:presenceInfo xmlns:p15="http://schemas.microsoft.com/office/powerpoint/2012/main" userId="c64134c86d55b5f9" providerId="Windows Live"/>
      </p:ext>
    </p:extLst>
  </p:cmAuthor>
  <p:cmAuthor id="2" name="Winfried Grunewald" initials="WG" lastIdx="1" clrIdx="1">
    <p:extLst>
      <p:ext uri="{19B8F6BF-5375-455C-9EA6-DF929625EA0E}">
        <p15:presenceInfo xmlns:p15="http://schemas.microsoft.com/office/powerpoint/2012/main" userId="bc0593ac545517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46952"/>
    <a:srgbClr val="A7690D"/>
    <a:srgbClr val="003399"/>
    <a:srgbClr val="800000"/>
    <a:srgbClr val="CC6600"/>
    <a:srgbClr val="C50B40"/>
    <a:srgbClr val="DEDEDE"/>
    <a:srgbClr val="99CC00"/>
    <a:srgbClr val="4414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1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D4101-C75E-4178-A8E9-7C9B3ED8C7D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763A3D1-6888-42C4-B64A-A52E9EC6D20D}">
      <dgm:prSet custT="1"/>
      <dgm:spPr/>
      <dgm:t>
        <a:bodyPr/>
        <a:lstStyle/>
        <a:p>
          <a:r>
            <a:rPr lang="de-DE" sz="2200" dirty="0"/>
            <a:t>II. Verbindung von „</a:t>
          </a:r>
          <a:r>
            <a:rPr lang="el-GR" sz="2200" dirty="0"/>
            <a:t>φύσις</a:t>
          </a:r>
          <a:r>
            <a:rPr lang="de-DE" sz="2200" dirty="0"/>
            <a:t>“ und</a:t>
          </a:r>
          <a:r>
            <a:rPr lang="el-GR" sz="2200" dirty="0"/>
            <a:t> </a:t>
          </a:r>
          <a:r>
            <a:rPr lang="de-DE" sz="2200" dirty="0"/>
            <a:t>„</a:t>
          </a:r>
          <a:r>
            <a:rPr lang="el-GR" sz="2200" dirty="0"/>
            <a:t>νόμος</a:t>
          </a:r>
          <a:r>
            <a:rPr lang="de-DE" sz="2200" dirty="0"/>
            <a:t>“(483e-484c)</a:t>
          </a:r>
          <a:endParaRPr lang="en-US" sz="2200" dirty="0"/>
        </a:p>
      </dgm:t>
    </dgm:pt>
    <dgm:pt modelId="{23F899C2-047C-4642-B328-9033BA03B065}" type="parTrans" cxnId="{230E1C14-DA2D-407D-BE55-E53494633254}">
      <dgm:prSet/>
      <dgm:spPr/>
      <dgm:t>
        <a:bodyPr/>
        <a:lstStyle/>
        <a:p>
          <a:endParaRPr lang="en-US"/>
        </a:p>
      </dgm:t>
    </dgm:pt>
    <dgm:pt modelId="{432F3322-8B79-4783-9EA5-E9B46E689FCC}" type="sibTrans" cxnId="{230E1C14-DA2D-407D-BE55-E53494633254}">
      <dgm:prSet/>
      <dgm:spPr/>
      <dgm:t>
        <a:bodyPr/>
        <a:lstStyle/>
        <a:p>
          <a:endParaRPr lang="en-US"/>
        </a:p>
      </dgm:t>
    </dgm:pt>
    <dgm:pt modelId="{9E454FAB-01EC-454C-AC3F-6A0104D62700}">
      <dgm:prSet custT="1"/>
      <dgm:spPr/>
      <dgm:t>
        <a:bodyPr/>
        <a:lstStyle/>
        <a:p>
          <a:r>
            <a:rPr lang="de-DE" sz="2200" dirty="0"/>
            <a:t>Herrschaftsanspruch und „</a:t>
          </a:r>
          <a:r>
            <a:rPr lang="el-GR" sz="2200" dirty="0"/>
            <a:t>τὸ πλέον ζητεῖν ἔχειν τῶν πολλῶν</a:t>
          </a:r>
          <a:r>
            <a:rPr lang="de-DE" sz="2200" dirty="0"/>
            <a:t>“ durch „</a:t>
          </a:r>
          <a:r>
            <a:rPr lang="el-GR" sz="2200" dirty="0"/>
            <a:t>κατὰ νόμον </a:t>
          </a:r>
          <a:r>
            <a:rPr lang="de-DE" sz="2200" dirty="0"/>
            <a:t>(…)</a:t>
          </a:r>
          <a:r>
            <a:rPr lang="el-GR" sz="2200" dirty="0"/>
            <a:t> τὸν τῆς φύσεως</a:t>
          </a:r>
          <a:r>
            <a:rPr lang="de-DE" sz="2200" dirty="0"/>
            <a:t>“ (484e)</a:t>
          </a:r>
          <a:endParaRPr lang="en-US" sz="2200" dirty="0"/>
        </a:p>
      </dgm:t>
    </dgm:pt>
    <dgm:pt modelId="{B42E5C0E-5FEA-4FB8-BFBD-D0DE0438A51B}" type="parTrans" cxnId="{5E664558-073F-4680-B25A-B058F8078C2E}">
      <dgm:prSet/>
      <dgm:spPr/>
      <dgm:t>
        <a:bodyPr/>
        <a:lstStyle/>
        <a:p>
          <a:endParaRPr lang="en-US"/>
        </a:p>
      </dgm:t>
    </dgm:pt>
    <dgm:pt modelId="{BE893EB1-2384-4E73-824E-C29E56612AB1}" type="sibTrans" cxnId="{5E664558-073F-4680-B25A-B058F8078C2E}">
      <dgm:prSet/>
      <dgm:spPr/>
      <dgm:t>
        <a:bodyPr/>
        <a:lstStyle/>
        <a:p>
          <a:endParaRPr lang="en-US"/>
        </a:p>
      </dgm:t>
    </dgm:pt>
    <dgm:pt modelId="{33C15971-778A-47A5-8FBE-22D1691CE2EF}">
      <dgm:prSet custT="1"/>
      <dgm:spPr/>
      <dgm:t>
        <a:bodyPr/>
        <a:lstStyle/>
        <a:p>
          <a:r>
            <a:rPr lang="de-DE" sz="2200" dirty="0"/>
            <a:t>Prophezeiung: Ein Mann mit „</a:t>
          </a:r>
          <a:r>
            <a:rPr lang="el-GR" sz="2200" dirty="0"/>
            <a:t>φύσιν ἱκανὴν</a:t>
          </a:r>
          <a:r>
            <a:rPr lang="de-DE" sz="2200" dirty="0"/>
            <a:t>“ (484a)</a:t>
          </a:r>
          <a:br>
            <a:rPr lang="de-DE" sz="2200" dirty="0"/>
          </a:br>
          <a:r>
            <a:rPr lang="de-DE" sz="2200" dirty="0">
              <a:sym typeface="Wingdings" panose="05000000000000000000" pitchFamily="2" charset="2"/>
            </a:rPr>
            <a:t></a:t>
          </a:r>
          <a:r>
            <a:rPr lang="de-DE" sz="2200" dirty="0"/>
            <a:t>Zerstörung der Gesetze (484a)</a:t>
          </a:r>
          <a:br>
            <a:rPr lang="de-DE" sz="2200" dirty="0"/>
          </a:br>
          <a:r>
            <a:rPr lang="de-DE" sz="2200" dirty="0">
              <a:sym typeface="Wingdings" panose="05000000000000000000" pitchFamily="2" charset="2"/>
            </a:rPr>
            <a:t></a:t>
          </a:r>
          <a:r>
            <a:rPr lang="de-DE" sz="2200" dirty="0"/>
            <a:t> Erhebt sich zum „</a:t>
          </a:r>
          <a:r>
            <a:rPr lang="el-GR" sz="2200" dirty="0"/>
            <a:t>δεσπότης</a:t>
          </a:r>
          <a:r>
            <a:rPr lang="de-DE" sz="2200" dirty="0"/>
            <a:t>“ (484a)</a:t>
          </a:r>
          <a:endParaRPr lang="en-US" sz="2200" dirty="0"/>
        </a:p>
      </dgm:t>
    </dgm:pt>
    <dgm:pt modelId="{402B3CA6-4B38-447A-8489-90EB8FC7FADE}" type="parTrans" cxnId="{0948C7F9-E8F5-433B-8BD7-AB78563B87B0}">
      <dgm:prSet/>
      <dgm:spPr/>
      <dgm:t>
        <a:bodyPr/>
        <a:lstStyle/>
        <a:p>
          <a:endParaRPr lang="en-US"/>
        </a:p>
      </dgm:t>
    </dgm:pt>
    <dgm:pt modelId="{1E3E039E-C5C2-4237-8063-18E00486A981}" type="sibTrans" cxnId="{0948C7F9-E8F5-433B-8BD7-AB78563B87B0}">
      <dgm:prSet/>
      <dgm:spPr/>
      <dgm:t>
        <a:bodyPr/>
        <a:lstStyle/>
        <a:p>
          <a:endParaRPr lang="en-US"/>
        </a:p>
      </dgm:t>
    </dgm:pt>
    <dgm:pt modelId="{F33F203C-1A18-43ED-857F-F2610E46017F}">
      <dgm:prSet custT="1"/>
      <dgm:spPr/>
      <dgm:t>
        <a:bodyPr/>
        <a:lstStyle/>
        <a:p>
          <a:r>
            <a:rPr lang="de-DE" sz="2200" b="0" i="0" u="none" dirty="0"/>
            <a:t>„</a:t>
          </a:r>
          <a:r>
            <a:rPr lang="el-GR" sz="2200" b="0" i="0" u="none" dirty="0"/>
            <a:t>ἐξέλαμψεν τὸ τῆς φύσεως δίκαιον</a:t>
          </a:r>
          <a:r>
            <a:rPr lang="de-DE" sz="2200" b="0" i="0" u="none" dirty="0"/>
            <a:t>“ (484a)</a:t>
          </a:r>
          <a:endParaRPr lang="en-US" sz="2200" dirty="0"/>
        </a:p>
      </dgm:t>
    </dgm:pt>
    <dgm:pt modelId="{6CB1726C-C16B-445C-B6DB-A0F42B8D4109}" type="parTrans" cxnId="{211349D7-3316-428C-9DC3-B5D9C40FE767}">
      <dgm:prSet/>
      <dgm:spPr/>
      <dgm:t>
        <a:bodyPr/>
        <a:lstStyle/>
        <a:p>
          <a:endParaRPr lang="en-US"/>
        </a:p>
      </dgm:t>
    </dgm:pt>
    <dgm:pt modelId="{1C3E7963-9A0C-4F98-991E-B7FE6323C88E}" type="sibTrans" cxnId="{211349D7-3316-428C-9DC3-B5D9C40FE767}">
      <dgm:prSet/>
      <dgm:spPr/>
      <dgm:t>
        <a:bodyPr/>
        <a:lstStyle/>
        <a:p>
          <a:endParaRPr lang="en-US"/>
        </a:p>
      </dgm:t>
    </dgm:pt>
    <dgm:pt modelId="{38000AC8-2417-4355-91B6-1C1EF0CE2A79}" type="pres">
      <dgm:prSet presAssocID="{C36D4101-C75E-4178-A8E9-7C9B3ED8C7D9}" presName="outerComposite" presStyleCnt="0">
        <dgm:presLayoutVars>
          <dgm:chMax val="5"/>
          <dgm:dir/>
          <dgm:resizeHandles val="exact"/>
        </dgm:presLayoutVars>
      </dgm:prSet>
      <dgm:spPr/>
    </dgm:pt>
    <dgm:pt modelId="{6DDECE49-47AA-4259-A1B6-6EF43299B936}" type="pres">
      <dgm:prSet presAssocID="{C36D4101-C75E-4178-A8E9-7C9B3ED8C7D9}" presName="dummyMaxCanvas" presStyleCnt="0">
        <dgm:presLayoutVars/>
      </dgm:prSet>
      <dgm:spPr/>
    </dgm:pt>
    <dgm:pt modelId="{EB469180-BBFF-4B87-A006-C1E77B4609BD}" type="pres">
      <dgm:prSet presAssocID="{C36D4101-C75E-4178-A8E9-7C9B3ED8C7D9}" presName="FourNodes_1" presStyleLbl="node1" presStyleIdx="0" presStyleCnt="4">
        <dgm:presLayoutVars>
          <dgm:bulletEnabled val="1"/>
        </dgm:presLayoutVars>
      </dgm:prSet>
      <dgm:spPr/>
    </dgm:pt>
    <dgm:pt modelId="{AF9A5F41-3DB6-401B-9AED-C150272F1BDE}" type="pres">
      <dgm:prSet presAssocID="{C36D4101-C75E-4178-A8E9-7C9B3ED8C7D9}" presName="FourNodes_2" presStyleLbl="node1" presStyleIdx="1" presStyleCnt="4">
        <dgm:presLayoutVars>
          <dgm:bulletEnabled val="1"/>
        </dgm:presLayoutVars>
      </dgm:prSet>
      <dgm:spPr/>
    </dgm:pt>
    <dgm:pt modelId="{78BF59A5-86C7-4D3F-BCE8-82B5D91812A5}" type="pres">
      <dgm:prSet presAssocID="{C36D4101-C75E-4178-A8E9-7C9B3ED8C7D9}" presName="FourNodes_3" presStyleLbl="node1" presStyleIdx="2" presStyleCnt="4" custScaleY="109342">
        <dgm:presLayoutVars>
          <dgm:bulletEnabled val="1"/>
        </dgm:presLayoutVars>
      </dgm:prSet>
      <dgm:spPr/>
    </dgm:pt>
    <dgm:pt modelId="{5935A079-551A-483A-B958-B81687197177}" type="pres">
      <dgm:prSet presAssocID="{C36D4101-C75E-4178-A8E9-7C9B3ED8C7D9}" presName="FourNodes_4" presStyleLbl="node1" presStyleIdx="3" presStyleCnt="4">
        <dgm:presLayoutVars>
          <dgm:bulletEnabled val="1"/>
        </dgm:presLayoutVars>
      </dgm:prSet>
      <dgm:spPr/>
    </dgm:pt>
    <dgm:pt modelId="{EBDD6028-9E25-4825-9BA9-F439F69EFFDF}" type="pres">
      <dgm:prSet presAssocID="{C36D4101-C75E-4178-A8E9-7C9B3ED8C7D9}" presName="FourConn_1-2" presStyleLbl="fgAccFollowNode1" presStyleIdx="0" presStyleCnt="3">
        <dgm:presLayoutVars>
          <dgm:bulletEnabled val="1"/>
        </dgm:presLayoutVars>
      </dgm:prSet>
      <dgm:spPr/>
    </dgm:pt>
    <dgm:pt modelId="{3A715CAB-B2A1-4ACF-8DD0-432AE521C9B6}" type="pres">
      <dgm:prSet presAssocID="{C36D4101-C75E-4178-A8E9-7C9B3ED8C7D9}" presName="FourConn_2-3" presStyleLbl="fgAccFollowNode1" presStyleIdx="1" presStyleCnt="3">
        <dgm:presLayoutVars>
          <dgm:bulletEnabled val="1"/>
        </dgm:presLayoutVars>
      </dgm:prSet>
      <dgm:spPr/>
    </dgm:pt>
    <dgm:pt modelId="{6DA275FA-BAFF-4199-B83A-CEB5B081EA47}" type="pres">
      <dgm:prSet presAssocID="{C36D4101-C75E-4178-A8E9-7C9B3ED8C7D9}" presName="FourConn_3-4" presStyleLbl="fgAccFollowNode1" presStyleIdx="2" presStyleCnt="3">
        <dgm:presLayoutVars>
          <dgm:bulletEnabled val="1"/>
        </dgm:presLayoutVars>
      </dgm:prSet>
      <dgm:spPr/>
    </dgm:pt>
    <dgm:pt modelId="{4F0E8839-18AF-4068-AB4C-43DBC51A4746}" type="pres">
      <dgm:prSet presAssocID="{C36D4101-C75E-4178-A8E9-7C9B3ED8C7D9}" presName="FourNodes_1_text" presStyleLbl="node1" presStyleIdx="3" presStyleCnt="4">
        <dgm:presLayoutVars>
          <dgm:bulletEnabled val="1"/>
        </dgm:presLayoutVars>
      </dgm:prSet>
      <dgm:spPr/>
    </dgm:pt>
    <dgm:pt modelId="{635D932F-3CBC-44FE-A5C6-20CD50CF42FF}" type="pres">
      <dgm:prSet presAssocID="{C36D4101-C75E-4178-A8E9-7C9B3ED8C7D9}" presName="FourNodes_2_text" presStyleLbl="node1" presStyleIdx="3" presStyleCnt="4">
        <dgm:presLayoutVars>
          <dgm:bulletEnabled val="1"/>
        </dgm:presLayoutVars>
      </dgm:prSet>
      <dgm:spPr/>
    </dgm:pt>
    <dgm:pt modelId="{93C47370-BFFB-4B18-A165-D1769600D99F}" type="pres">
      <dgm:prSet presAssocID="{C36D4101-C75E-4178-A8E9-7C9B3ED8C7D9}" presName="FourNodes_3_text" presStyleLbl="node1" presStyleIdx="3" presStyleCnt="4">
        <dgm:presLayoutVars>
          <dgm:bulletEnabled val="1"/>
        </dgm:presLayoutVars>
      </dgm:prSet>
      <dgm:spPr/>
    </dgm:pt>
    <dgm:pt modelId="{00ACDBB4-DDAF-46D1-BBF0-5626BA7877AD}" type="pres">
      <dgm:prSet presAssocID="{C36D4101-C75E-4178-A8E9-7C9B3ED8C7D9}" presName="FourNodes_4_text" presStyleLbl="node1" presStyleIdx="3" presStyleCnt="4">
        <dgm:presLayoutVars>
          <dgm:bulletEnabled val="1"/>
        </dgm:presLayoutVars>
      </dgm:prSet>
      <dgm:spPr/>
    </dgm:pt>
  </dgm:ptLst>
  <dgm:cxnLst>
    <dgm:cxn modelId="{4AAE1E0B-8217-4B60-B75C-285015934434}" type="presOf" srcId="{F33F203C-1A18-43ED-857F-F2610E46017F}" destId="{5935A079-551A-483A-B958-B81687197177}" srcOrd="0" destOrd="0" presId="urn:microsoft.com/office/officeart/2005/8/layout/vProcess5"/>
    <dgm:cxn modelId="{230E1C14-DA2D-407D-BE55-E53494633254}" srcId="{C36D4101-C75E-4178-A8E9-7C9B3ED8C7D9}" destId="{D763A3D1-6888-42C4-B64A-A52E9EC6D20D}" srcOrd="0" destOrd="0" parTransId="{23F899C2-047C-4642-B328-9033BA03B065}" sibTransId="{432F3322-8B79-4783-9EA5-E9B46E689FCC}"/>
    <dgm:cxn modelId="{08C2D214-9CE7-4E07-ACB0-5D07A3133835}" type="presOf" srcId="{F33F203C-1A18-43ED-857F-F2610E46017F}" destId="{00ACDBB4-DDAF-46D1-BBF0-5626BA7877AD}" srcOrd="1" destOrd="0" presId="urn:microsoft.com/office/officeart/2005/8/layout/vProcess5"/>
    <dgm:cxn modelId="{8887132F-D463-4FE4-986D-B2EBF0B9E43C}" type="presOf" srcId="{BE893EB1-2384-4E73-824E-C29E56612AB1}" destId="{3A715CAB-B2A1-4ACF-8DD0-432AE521C9B6}" srcOrd="0" destOrd="0" presId="urn:microsoft.com/office/officeart/2005/8/layout/vProcess5"/>
    <dgm:cxn modelId="{FB4BD63F-0AE8-4A88-84A7-8668ADBB5F78}" type="presOf" srcId="{33C15971-778A-47A5-8FBE-22D1691CE2EF}" destId="{93C47370-BFFB-4B18-A165-D1769600D99F}" srcOrd="1" destOrd="0" presId="urn:microsoft.com/office/officeart/2005/8/layout/vProcess5"/>
    <dgm:cxn modelId="{58C78C6C-EF80-4C2D-9205-BA14BD924127}" type="presOf" srcId="{9E454FAB-01EC-454C-AC3F-6A0104D62700}" destId="{635D932F-3CBC-44FE-A5C6-20CD50CF42FF}" srcOrd="1" destOrd="0" presId="urn:microsoft.com/office/officeart/2005/8/layout/vProcess5"/>
    <dgm:cxn modelId="{5E664558-073F-4680-B25A-B058F8078C2E}" srcId="{C36D4101-C75E-4178-A8E9-7C9B3ED8C7D9}" destId="{9E454FAB-01EC-454C-AC3F-6A0104D62700}" srcOrd="1" destOrd="0" parTransId="{B42E5C0E-5FEA-4FB8-BFBD-D0DE0438A51B}" sibTransId="{BE893EB1-2384-4E73-824E-C29E56612AB1}"/>
    <dgm:cxn modelId="{5196D1B6-F58D-4A4E-BE84-E0905AD64961}" type="presOf" srcId="{9E454FAB-01EC-454C-AC3F-6A0104D62700}" destId="{AF9A5F41-3DB6-401B-9AED-C150272F1BDE}" srcOrd="0" destOrd="0" presId="urn:microsoft.com/office/officeart/2005/8/layout/vProcess5"/>
    <dgm:cxn modelId="{EC5C8BD6-40D6-4CA3-9CC2-87F56C478F10}" type="presOf" srcId="{1E3E039E-C5C2-4237-8063-18E00486A981}" destId="{6DA275FA-BAFF-4199-B83A-CEB5B081EA47}" srcOrd="0" destOrd="0" presId="urn:microsoft.com/office/officeart/2005/8/layout/vProcess5"/>
    <dgm:cxn modelId="{211349D7-3316-428C-9DC3-B5D9C40FE767}" srcId="{C36D4101-C75E-4178-A8E9-7C9B3ED8C7D9}" destId="{F33F203C-1A18-43ED-857F-F2610E46017F}" srcOrd="3" destOrd="0" parTransId="{6CB1726C-C16B-445C-B6DB-A0F42B8D4109}" sibTransId="{1C3E7963-9A0C-4F98-991E-B7FE6323C88E}"/>
    <dgm:cxn modelId="{FC831ED8-5E89-44C0-ABCD-15C775DCAB58}" type="presOf" srcId="{D763A3D1-6888-42C4-B64A-A52E9EC6D20D}" destId="{EB469180-BBFF-4B87-A006-C1E77B4609BD}" srcOrd="0" destOrd="0" presId="urn:microsoft.com/office/officeart/2005/8/layout/vProcess5"/>
    <dgm:cxn modelId="{B16F55DA-8B63-4471-A18D-43CD08D1584C}" type="presOf" srcId="{432F3322-8B79-4783-9EA5-E9B46E689FCC}" destId="{EBDD6028-9E25-4825-9BA9-F439F69EFFDF}" srcOrd="0" destOrd="0" presId="urn:microsoft.com/office/officeart/2005/8/layout/vProcess5"/>
    <dgm:cxn modelId="{B64666EA-78BA-4D38-9A89-0A1C0F291A5F}" type="presOf" srcId="{D763A3D1-6888-42C4-B64A-A52E9EC6D20D}" destId="{4F0E8839-18AF-4068-AB4C-43DBC51A4746}" srcOrd="1" destOrd="0" presId="urn:microsoft.com/office/officeart/2005/8/layout/vProcess5"/>
    <dgm:cxn modelId="{382030F3-F0C4-4F40-B9EB-FF1CCE2FDC40}" type="presOf" srcId="{C36D4101-C75E-4178-A8E9-7C9B3ED8C7D9}" destId="{38000AC8-2417-4355-91B6-1C1EF0CE2A79}" srcOrd="0" destOrd="0" presId="urn:microsoft.com/office/officeart/2005/8/layout/vProcess5"/>
    <dgm:cxn modelId="{97EBB7F4-AD9A-42FC-BB12-37A83DE756CE}" type="presOf" srcId="{33C15971-778A-47A5-8FBE-22D1691CE2EF}" destId="{78BF59A5-86C7-4D3F-BCE8-82B5D91812A5}" srcOrd="0" destOrd="0" presId="urn:microsoft.com/office/officeart/2005/8/layout/vProcess5"/>
    <dgm:cxn modelId="{0948C7F9-E8F5-433B-8BD7-AB78563B87B0}" srcId="{C36D4101-C75E-4178-A8E9-7C9B3ED8C7D9}" destId="{33C15971-778A-47A5-8FBE-22D1691CE2EF}" srcOrd="2" destOrd="0" parTransId="{402B3CA6-4B38-447A-8489-90EB8FC7FADE}" sibTransId="{1E3E039E-C5C2-4237-8063-18E00486A981}"/>
    <dgm:cxn modelId="{45327B92-0EE6-465C-9BDD-367BA4CB38AD}" type="presParOf" srcId="{38000AC8-2417-4355-91B6-1C1EF0CE2A79}" destId="{6DDECE49-47AA-4259-A1B6-6EF43299B936}" srcOrd="0" destOrd="0" presId="urn:microsoft.com/office/officeart/2005/8/layout/vProcess5"/>
    <dgm:cxn modelId="{6C72FCA5-A49B-4A94-9033-43E6D78E6014}" type="presParOf" srcId="{38000AC8-2417-4355-91B6-1C1EF0CE2A79}" destId="{EB469180-BBFF-4B87-A006-C1E77B4609BD}" srcOrd="1" destOrd="0" presId="urn:microsoft.com/office/officeart/2005/8/layout/vProcess5"/>
    <dgm:cxn modelId="{7CEFA411-452B-47E0-883C-70898A8FBE37}" type="presParOf" srcId="{38000AC8-2417-4355-91B6-1C1EF0CE2A79}" destId="{AF9A5F41-3DB6-401B-9AED-C150272F1BDE}" srcOrd="2" destOrd="0" presId="urn:microsoft.com/office/officeart/2005/8/layout/vProcess5"/>
    <dgm:cxn modelId="{F19A8DEA-4C06-4E41-A0F1-6D02E8EF3B98}" type="presParOf" srcId="{38000AC8-2417-4355-91B6-1C1EF0CE2A79}" destId="{78BF59A5-86C7-4D3F-BCE8-82B5D91812A5}" srcOrd="3" destOrd="0" presId="urn:microsoft.com/office/officeart/2005/8/layout/vProcess5"/>
    <dgm:cxn modelId="{FE95CD82-AE7B-42CC-9355-F5979F24059C}" type="presParOf" srcId="{38000AC8-2417-4355-91B6-1C1EF0CE2A79}" destId="{5935A079-551A-483A-B958-B81687197177}" srcOrd="4" destOrd="0" presId="urn:microsoft.com/office/officeart/2005/8/layout/vProcess5"/>
    <dgm:cxn modelId="{3A71DAA9-A41C-4802-8257-A9FF2F11D422}" type="presParOf" srcId="{38000AC8-2417-4355-91B6-1C1EF0CE2A79}" destId="{EBDD6028-9E25-4825-9BA9-F439F69EFFDF}" srcOrd="5" destOrd="0" presId="urn:microsoft.com/office/officeart/2005/8/layout/vProcess5"/>
    <dgm:cxn modelId="{D4D4A9A6-60F2-4131-BA83-486C2A1BECFC}" type="presParOf" srcId="{38000AC8-2417-4355-91B6-1C1EF0CE2A79}" destId="{3A715CAB-B2A1-4ACF-8DD0-432AE521C9B6}" srcOrd="6" destOrd="0" presId="urn:microsoft.com/office/officeart/2005/8/layout/vProcess5"/>
    <dgm:cxn modelId="{0BF48279-B4FB-419C-B456-5D3AB954BD63}" type="presParOf" srcId="{38000AC8-2417-4355-91B6-1C1EF0CE2A79}" destId="{6DA275FA-BAFF-4199-B83A-CEB5B081EA47}" srcOrd="7" destOrd="0" presId="urn:microsoft.com/office/officeart/2005/8/layout/vProcess5"/>
    <dgm:cxn modelId="{D2564C1F-54A7-4BC1-A54D-932968A6BE62}" type="presParOf" srcId="{38000AC8-2417-4355-91B6-1C1EF0CE2A79}" destId="{4F0E8839-18AF-4068-AB4C-43DBC51A4746}" srcOrd="8" destOrd="0" presId="urn:microsoft.com/office/officeart/2005/8/layout/vProcess5"/>
    <dgm:cxn modelId="{E18CA2E1-725E-4B47-935E-B85358CFB8A1}" type="presParOf" srcId="{38000AC8-2417-4355-91B6-1C1EF0CE2A79}" destId="{635D932F-3CBC-44FE-A5C6-20CD50CF42FF}" srcOrd="9" destOrd="0" presId="urn:microsoft.com/office/officeart/2005/8/layout/vProcess5"/>
    <dgm:cxn modelId="{8F00F275-DEB3-43A1-B399-CF9651878FBD}" type="presParOf" srcId="{38000AC8-2417-4355-91B6-1C1EF0CE2A79}" destId="{93C47370-BFFB-4B18-A165-D1769600D99F}" srcOrd="10" destOrd="0" presId="urn:microsoft.com/office/officeart/2005/8/layout/vProcess5"/>
    <dgm:cxn modelId="{8EEBFE3A-2065-4514-8E9B-5D3A340A90CE}" type="presParOf" srcId="{38000AC8-2417-4355-91B6-1C1EF0CE2A79}" destId="{00ACDBB4-DDAF-46D1-BBF0-5626BA7877A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46BFD1-0854-486C-A5D3-5B94ACCB2196}"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3DFCD90F-1ABB-407F-BF10-C4D3A8512317}">
      <dgm:prSet/>
      <dgm:spPr/>
      <dgm:t>
        <a:bodyPr/>
        <a:lstStyle/>
        <a:p>
          <a:r>
            <a:rPr lang="de-DE" dirty="0"/>
            <a:t>Wer ist der Starke?</a:t>
          </a:r>
          <a:endParaRPr lang="en-US" dirty="0"/>
        </a:p>
      </dgm:t>
    </dgm:pt>
    <dgm:pt modelId="{98141446-9083-4FC1-BB58-A12B060428A8}" type="parTrans" cxnId="{AEFE66D1-417F-4671-AE94-208E2A21EE4E}">
      <dgm:prSet/>
      <dgm:spPr/>
      <dgm:t>
        <a:bodyPr/>
        <a:lstStyle/>
        <a:p>
          <a:endParaRPr lang="en-US"/>
        </a:p>
      </dgm:t>
    </dgm:pt>
    <dgm:pt modelId="{4B6170EA-B3FA-4470-90F3-D93EB8CB6453}" type="sibTrans" cxnId="{AEFE66D1-417F-4671-AE94-208E2A21EE4E}">
      <dgm:prSet phldrT="01" phldr="0"/>
      <dgm:spPr/>
      <dgm:t>
        <a:bodyPr/>
        <a:lstStyle/>
        <a:p>
          <a:r>
            <a:rPr lang="en-US"/>
            <a:t>01</a:t>
          </a:r>
          <a:endParaRPr lang="en-US" dirty="0"/>
        </a:p>
      </dgm:t>
    </dgm:pt>
    <dgm:pt modelId="{9547FDA8-5736-4B82-93F9-97729535A1AB}">
      <dgm:prSet/>
      <dgm:spPr/>
      <dgm:t>
        <a:bodyPr/>
        <a:lstStyle/>
        <a:p>
          <a:r>
            <a:rPr lang="de-DE" dirty="0"/>
            <a:t>Wieso erhält der Starke Zustimmung?</a:t>
          </a:r>
          <a:endParaRPr lang="en-US" dirty="0"/>
        </a:p>
      </dgm:t>
    </dgm:pt>
    <dgm:pt modelId="{5CF72E0A-C10F-4531-A37E-16E83948B8D0}" type="parTrans" cxnId="{1994560D-7F00-406B-A33C-D60CE81D76A5}">
      <dgm:prSet/>
      <dgm:spPr/>
      <dgm:t>
        <a:bodyPr/>
        <a:lstStyle/>
        <a:p>
          <a:endParaRPr lang="en-US"/>
        </a:p>
      </dgm:t>
    </dgm:pt>
    <dgm:pt modelId="{C464D11A-BEB7-4FEB-8173-77B2911C5183}" type="sibTrans" cxnId="{1994560D-7F00-406B-A33C-D60CE81D76A5}">
      <dgm:prSet phldrT="02" phldr="0"/>
      <dgm:spPr/>
      <dgm:t>
        <a:bodyPr/>
        <a:lstStyle/>
        <a:p>
          <a:r>
            <a:rPr lang="en-US"/>
            <a:t>02</a:t>
          </a:r>
          <a:endParaRPr lang="en-US" dirty="0"/>
        </a:p>
      </dgm:t>
    </dgm:pt>
    <dgm:pt modelId="{1F29E477-6D01-45ED-83F9-B3AA9C1C7FF8}">
      <dgm:prSet/>
      <dgm:spPr/>
      <dgm:t>
        <a:bodyPr/>
        <a:lstStyle/>
        <a:p>
          <a:r>
            <a:rPr lang="de-DE" dirty="0"/>
            <a:t>Legitimiert die Natur das Verhalten der Starken?</a:t>
          </a:r>
          <a:endParaRPr lang="en-US" dirty="0"/>
        </a:p>
      </dgm:t>
    </dgm:pt>
    <dgm:pt modelId="{149C4C8A-D8BE-4529-9124-6C9D0EC98C7C}" type="parTrans" cxnId="{3A4E3374-750A-4B51-B528-6A0E2664C6CC}">
      <dgm:prSet/>
      <dgm:spPr/>
      <dgm:t>
        <a:bodyPr/>
        <a:lstStyle/>
        <a:p>
          <a:endParaRPr lang="en-US"/>
        </a:p>
      </dgm:t>
    </dgm:pt>
    <dgm:pt modelId="{FE3186BB-4F59-4FBE-995F-EFE0D43D8950}" type="sibTrans" cxnId="{3A4E3374-750A-4B51-B528-6A0E2664C6CC}">
      <dgm:prSet phldrT="03" phldr="0"/>
      <dgm:spPr/>
      <dgm:t>
        <a:bodyPr/>
        <a:lstStyle/>
        <a:p>
          <a:r>
            <a:rPr lang="en-US"/>
            <a:t>03</a:t>
          </a:r>
          <a:endParaRPr lang="en-US" dirty="0"/>
        </a:p>
      </dgm:t>
    </dgm:pt>
    <dgm:pt modelId="{37431546-6C20-456B-B0C9-C4238A1DE626}" type="pres">
      <dgm:prSet presAssocID="{8E46BFD1-0854-486C-A5D3-5B94ACCB2196}" presName="Name0" presStyleCnt="0">
        <dgm:presLayoutVars>
          <dgm:animLvl val="lvl"/>
          <dgm:resizeHandles val="exact"/>
        </dgm:presLayoutVars>
      </dgm:prSet>
      <dgm:spPr/>
    </dgm:pt>
    <dgm:pt modelId="{548009E0-8B10-4276-81C8-937FB2E32A7B}" type="pres">
      <dgm:prSet presAssocID="{3DFCD90F-1ABB-407F-BF10-C4D3A8512317}" presName="compositeNode" presStyleCnt="0">
        <dgm:presLayoutVars>
          <dgm:bulletEnabled val="1"/>
        </dgm:presLayoutVars>
      </dgm:prSet>
      <dgm:spPr/>
    </dgm:pt>
    <dgm:pt modelId="{9141CDA8-13B9-461E-A510-1B3FA49C422A}" type="pres">
      <dgm:prSet presAssocID="{3DFCD90F-1ABB-407F-BF10-C4D3A8512317}" presName="bgRect" presStyleLbl="alignNode1" presStyleIdx="0" presStyleCnt="3"/>
      <dgm:spPr/>
    </dgm:pt>
    <dgm:pt modelId="{967DF4AD-4FF2-416B-87EA-21F3EC691632}" type="pres">
      <dgm:prSet presAssocID="{4B6170EA-B3FA-4470-90F3-D93EB8CB6453}" presName="sibTransNodeRect" presStyleLbl="alignNode1" presStyleIdx="0" presStyleCnt="3">
        <dgm:presLayoutVars>
          <dgm:chMax val="0"/>
          <dgm:bulletEnabled val="1"/>
        </dgm:presLayoutVars>
      </dgm:prSet>
      <dgm:spPr/>
    </dgm:pt>
    <dgm:pt modelId="{5243D0EC-D507-4FE1-AC6B-0E2A328E0BCD}" type="pres">
      <dgm:prSet presAssocID="{3DFCD90F-1ABB-407F-BF10-C4D3A8512317}" presName="nodeRect" presStyleLbl="alignNode1" presStyleIdx="0" presStyleCnt="3">
        <dgm:presLayoutVars>
          <dgm:bulletEnabled val="1"/>
        </dgm:presLayoutVars>
      </dgm:prSet>
      <dgm:spPr/>
    </dgm:pt>
    <dgm:pt modelId="{D8AC9687-CE52-413C-96C3-968393D55ADB}" type="pres">
      <dgm:prSet presAssocID="{4B6170EA-B3FA-4470-90F3-D93EB8CB6453}" presName="sibTrans" presStyleCnt="0"/>
      <dgm:spPr/>
    </dgm:pt>
    <dgm:pt modelId="{448DD279-CCA8-4A0E-B81D-D6B410507F5C}" type="pres">
      <dgm:prSet presAssocID="{9547FDA8-5736-4B82-93F9-97729535A1AB}" presName="compositeNode" presStyleCnt="0">
        <dgm:presLayoutVars>
          <dgm:bulletEnabled val="1"/>
        </dgm:presLayoutVars>
      </dgm:prSet>
      <dgm:spPr/>
    </dgm:pt>
    <dgm:pt modelId="{D8CF5E37-6076-4C0F-B464-EF5AEA8EF0F5}" type="pres">
      <dgm:prSet presAssocID="{9547FDA8-5736-4B82-93F9-97729535A1AB}" presName="bgRect" presStyleLbl="alignNode1" presStyleIdx="1" presStyleCnt="3"/>
      <dgm:spPr/>
    </dgm:pt>
    <dgm:pt modelId="{D01A5BB3-AB25-4828-96BC-B8F36A863C8F}" type="pres">
      <dgm:prSet presAssocID="{C464D11A-BEB7-4FEB-8173-77B2911C5183}" presName="sibTransNodeRect" presStyleLbl="alignNode1" presStyleIdx="1" presStyleCnt="3">
        <dgm:presLayoutVars>
          <dgm:chMax val="0"/>
          <dgm:bulletEnabled val="1"/>
        </dgm:presLayoutVars>
      </dgm:prSet>
      <dgm:spPr/>
    </dgm:pt>
    <dgm:pt modelId="{0DCBBC25-1567-4CF9-A76B-6982A4F7EB60}" type="pres">
      <dgm:prSet presAssocID="{9547FDA8-5736-4B82-93F9-97729535A1AB}" presName="nodeRect" presStyleLbl="alignNode1" presStyleIdx="1" presStyleCnt="3">
        <dgm:presLayoutVars>
          <dgm:bulletEnabled val="1"/>
        </dgm:presLayoutVars>
      </dgm:prSet>
      <dgm:spPr/>
    </dgm:pt>
    <dgm:pt modelId="{2888EC35-0A2E-459B-8EC4-CBDED06A5FE7}" type="pres">
      <dgm:prSet presAssocID="{C464D11A-BEB7-4FEB-8173-77B2911C5183}" presName="sibTrans" presStyleCnt="0"/>
      <dgm:spPr/>
    </dgm:pt>
    <dgm:pt modelId="{EF4183BB-55FD-41B7-8F73-E5666F1B6358}" type="pres">
      <dgm:prSet presAssocID="{1F29E477-6D01-45ED-83F9-B3AA9C1C7FF8}" presName="compositeNode" presStyleCnt="0">
        <dgm:presLayoutVars>
          <dgm:bulletEnabled val="1"/>
        </dgm:presLayoutVars>
      </dgm:prSet>
      <dgm:spPr/>
    </dgm:pt>
    <dgm:pt modelId="{D3BA00CB-87F1-4B9A-B58D-7F709F385EEB}" type="pres">
      <dgm:prSet presAssocID="{1F29E477-6D01-45ED-83F9-B3AA9C1C7FF8}" presName="bgRect" presStyleLbl="alignNode1" presStyleIdx="2" presStyleCnt="3"/>
      <dgm:spPr/>
    </dgm:pt>
    <dgm:pt modelId="{807BB758-6BEB-471E-ADA8-AA0A89D6B9A1}" type="pres">
      <dgm:prSet presAssocID="{FE3186BB-4F59-4FBE-995F-EFE0D43D8950}" presName="sibTransNodeRect" presStyleLbl="alignNode1" presStyleIdx="2" presStyleCnt="3">
        <dgm:presLayoutVars>
          <dgm:chMax val="0"/>
          <dgm:bulletEnabled val="1"/>
        </dgm:presLayoutVars>
      </dgm:prSet>
      <dgm:spPr/>
    </dgm:pt>
    <dgm:pt modelId="{48996579-12C7-4268-B6E6-982C6B21C990}" type="pres">
      <dgm:prSet presAssocID="{1F29E477-6D01-45ED-83F9-B3AA9C1C7FF8}" presName="nodeRect" presStyleLbl="alignNode1" presStyleIdx="2" presStyleCnt="3">
        <dgm:presLayoutVars>
          <dgm:bulletEnabled val="1"/>
        </dgm:presLayoutVars>
      </dgm:prSet>
      <dgm:spPr/>
    </dgm:pt>
  </dgm:ptLst>
  <dgm:cxnLst>
    <dgm:cxn modelId="{1994560D-7F00-406B-A33C-D60CE81D76A5}" srcId="{8E46BFD1-0854-486C-A5D3-5B94ACCB2196}" destId="{9547FDA8-5736-4B82-93F9-97729535A1AB}" srcOrd="1" destOrd="0" parTransId="{5CF72E0A-C10F-4531-A37E-16E83948B8D0}" sibTransId="{C464D11A-BEB7-4FEB-8173-77B2911C5183}"/>
    <dgm:cxn modelId="{7209411F-4F56-4F1D-9FE0-A3988E5D5208}" type="presOf" srcId="{1F29E477-6D01-45ED-83F9-B3AA9C1C7FF8}" destId="{48996579-12C7-4268-B6E6-982C6B21C990}" srcOrd="1" destOrd="0" presId="urn:microsoft.com/office/officeart/2016/7/layout/LinearBlockProcessNumbered"/>
    <dgm:cxn modelId="{F02D7723-E2F4-41F9-BA30-B0F2095EE526}" type="presOf" srcId="{3DFCD90F-1ABB-407F-BF10-C4D3A8512317}" destId="{5243D0EC-D507-4FE1-AC6B-0E2A328E0BCD}" srcOrd="1" destOrd="0" presId="urn:microsoft.com/office/officeart/2016/7/layout/LinearBlockProcessNumbered"/>
    <dgm:cxn modelId="{2A07B640-2127-46BC-842A-AAA949851737}" type="presOf" srcId="{3DFCD90F-1ABB-407F-BF10-C4D3A8512317}" destId="{9141CDA8-13B9-461E-A510-1B3FA49C422A}" srcOrd="0" destOrd="0" presId="urn:microsoft.com/office/officeart/2016/7/layout/LinearBlockProcessNumbered"/>
    <dgm:cxn modelId="{8192D569-B334-4520-8DCB-A98B15AE78BC}" type="presOf" srcId="{8E46BFD1-0854-486C-A5D3-5B94ACCB2196}" destId="{37431546-6C20-456B-B0C9-C4238A1DE626}" srcOrd="0" destOrd="0" presId="urn:microsoft.com/office/officeart/2016/7/layout/LinearBlockProcessNumbered"/>
    <dgm:cxn modelId="{3A4E3374-750A-4B51-B528-6A0E2664C6CC}" srcId="{8E46BFD1-0854-486C-A5D3-5B94ACCB2196}" destId="{1F29E477-6D01-45ED-83F9-B3AA9C1C7FF8}" srcOrd="2" destOrd="0" parTransId="{149C4C8A-D8BE-4529-9124-6C9D0EC98C7C}" sibTransId="{FE3186BB-4F59-4FBE-995F-EFE0D43D8950}"/>
    <dgm:cxn modelId="{8A957478-7E19-4973-8C9F-E9EEB2056BF7}" type="presOf" srcId="{9547FDA8-5736-4B82-93F9-97729535A1AB}" destId="{0DCBBC25-1567-4CF9-A76B-6982A4F7EB60}" srcOrd="1" destOrd="0" presId="urn:microsoft.com/office/officeart/2016/7/layout/LinearBlockProcessNumbered"/>
    <dgm:cxn modelId="{204FB95A-7288-4133-8455-7F746E0FF024}" type="presOf" srcId="{FE3186BB-4F59-4FBE-995F-EFE0D43D8950}" destId="{807BB758-6BEB-471E-ADA8-AA0A89D6B9A1}" srcOrd="0" destOrd="0" presId="urn:microsoft.com/office/officeart/2016/7/layout/LinearBlockProcessNumbered"/>
    <dgm:cxn modelId="{61D83198-B61D-43F7-ADC9-E93DE527E68F}" type="presOf" srcId="{9547FDA8-5736-4B82-93F9-97729535A1AB}" destId="{D8CF5E37-6076-4C0F-B464-EF5AEA8EF0F5}" srcOrd="0" destOrd="0" presId="urn:microsoft.com/office/officeart/2016/7/layout/LinearBlockProcessNumbered"/>
    <dgm:cxn modelId="{D994FFB4-1BAB-44CC-B06D-71B26C821468}" type="presOf" srcId="{4B6170EA-B3FA-4470-90F3-D93EB8CB6453}" destId="{967DF4AD-4FF2-416B-87EA-21F3EC691632}" srcOrd="0" destOrd="0" presId="urn:microsoft.com/office/officeart/2016/7/layout/LinearBlockProcessNumbered"/>
    <dgm:cxn modelId="{B2555DBE-0E56-4672-B38C-C245BFCDCEF0}" type="presOf" srcId="{C464D11A-BEB7-4FEB-8173-77B2911C5183}" destId="{D01A5BB3-AB25-4828-96BC-B8F36A863C8F}" srcOrd="0" destOrd="0" presId="urn:microsoft.com/office/officeart/2016/7/layout/LinearBlockProcessNumbered"/>
    <dgm:cxn modelId="{AEFE66D1-417F-4671-AE94-208E2A21EE4E}" srcId="{8E46BFD1-0854-486C-A5D3-5B94ACCB2196}" destId="{3DFCD90F-1ABB-407F-BF10-C4D3A8512317}" srcOrd="0" destOrd="0" parTransId="{98141446-9083-4FC1-BB58-A12B060428A8}" sibTransId="{4B6170EA-B3FA-4470-90F3-D93EB8CB6453}"/>
    <dgm:cxn modelId="{A94DA7D1-E790-441D-8D6A-84643C6B09A5}" type="presOf" srcId="{1F29E477-6D01-45ED-83F9-B3AA9C1C7FF8}" destId="{D3BA00CB-87F1-4B9A-B58D-7F709F385EEB}" srcOrd="0" destOrd="0" presId="urn:microsoft.com/office/officeart/2016/7/layout/LinearBlockProcessNumbered"/>
    <dgm:cxn modelId="{0120D0FB-6E2B-4EFC-BC83-B68335769085}" type="presParOf" srcId="{37431546-6C20-456B-B0C9-C4238A1DE626}" destId="{548009E0-8B10-4276-81C8-937FB2E32A7B}" srcOrd="0" destOrd="0" presId="urn:microsoft.com/office/officeart/2016/7/layout/LinearBlockProcessNumbered"/>
    <dgm:cxn modelId="{C3A8C675-7810-4649-9252-817BDA4755B7}" type="presParOf" srcId="{548009E0-8B10-4276-81C8-937FB2E32A7B}" destId="{9141CDA8-13B9-461E-A510-1B3FA49C422A}" srcOrd="0" destOrd="0" presId="urn:microsoft.com/office/officeart/2016/7/layout/LinearBlockProcessNumbered"/>
    <dgm:cxn modelId="{6FB3A82B-A609-498A-830A-2E865F51C920}" type="presParOf" srcId="{548009E0-8B10-4276-81C8-937FB2E32A7B}" destId="{967DF4AD-4FF2-416B-87EA-21F3EC691632}" srcOrd="1" destOrd="0" presId="urn:microsoft.com/office/officeart/2016/7/layout/LinearBlockProcessNumbered"/>
    <dgm:cxn modelId="{73EB1F23-21F7-45A1-96BC-948882C41482}" type="presParOf" srcId="{548009E0-8B10-4276-81C8-937FB2E32A7B}" destId="{5243D0EC-D507-4FE1-AC6B-0E2A328E0BCD}" srcOrd="2" destOrd="0" presId="urn:microsoft.com/office/officeart/2016/7/layout/LinearBlockProcessNumbered"/>
    <dgm:cxn modelId="{9D2748F1-4C4F-407F-BCF8-90EF9C4D4E66}" type="presParOf" srcId="{37431546-6C20-456B-B0C9-C4238A1DE626}" destId="{D8AC9687-CE52-413C-96C3-968393D55ADB}" srcOrd="1" destOrd="0" presId="urn:microsoft.com/office/officeart/2016/7/layout/LinearBlockProcessNumbered"/>
    <dgm:cxn modelId="{6232BA06-08CA-4A17-9AD9-E3D183DBCEB5}" type="presParOf" srcId="{37431546-6C20-456B-B0C9-C4238A1DE626}" destId="{448DD279-CCA8-4A0E-B81D-D6B410507F5C}" srcOrd="2" destOrd="0" presId="urn:microsoft.com/office/officeart/2016/7/layout/LinearBlockProcessNumbered"/>
    <dgm:cxn modelId="{E35005EB-72B9-4F08-85C3-38A50345D2E4}" type="presParOf" srcId="{448DD279-CCA8-4A0E-B81D-D6B410507F5C}" destId="{D8CF5E37-6076-4C0F-B464-EF5AEA8EF0F5}" srcOrd="0" destOrd="0" presId="urn:microsoft.com/office/officeart/2016/7/layout/LinearBlockProcessNumbered"/>
    <dgm:cxn modelId="{77F40ED8-9411-4CDE-986B-4B937EFACA7C}" type="presParOf" srcId="{448DD279-CCA8-4A0E-B81D-D6B410507F5C}" destId="{D01A5BB3-AB25-4828-96BC-B8F36A863C8F}" srcOrd="1" destOrd="0" presId="urn:microsoft.com/office/officeart/2016/7/layout/LinearBlockProcessNumbered"/>
    <dgm:cxn modelId="{BEB2EEF6-4833-4F32-A4D3-0942E60AD737}" type="presParOf" srcId="{448DD279-CCA8-4A0E-B81D-D6B410507F5C}" destId="{0DCBBC25-1567-4CF9-A76B-6982A4F7EB60}" srcOrd="2" destOrd="0" presId="urn:microsoft.com/office/officeart/2016/7/layout/LinearBlockProcessNumbered"/>
    <dgm:cxn modelId="{EB6EDEFB-010E-45C8-B476-826FA176D2EE}" type="presParOf" srcId="{37431546-6C20-456B-B0C9-C4238A1DE626}" destId="{2888EC35-0A2E-459B-8EC4-CBDED06A5FE7}" srcOrd="3" destOrd="0" presId="urn:microsoft.com/office/officeart/2016/7/layout/LinearBlockProcessNumbered"/>
    <dgm:cxn modelId="{2B6EC309-FCAB-4AE2-82FC-1176C5B2090D}" type="presParOf" srcId="{37431546-6C20-456B-B0C9-C4238A1DE626}" destId="{EF4183BB-55FD-41B7-8F73-E5666F1B6358}" srcOrd="4" destOrd="0" presId="urn:microsoft.com/office/officeart/2016/7/layout/LinearBlockProcessNumbered"/>
    <dgm:cxn modelId="{FD7C1E3F-44CD-45BF-8DCA-E1B5BA3BB206}" type="presParOf" srcId="{EF4183BB-55FD-41B7-8F73-E5666F1B6358}" destId="{D3BA00CB-87F1-4B9A-B58D-7F709F385EEB}" srcOrd="0" destOrd="0" presId="urn:microsoft.com/office/officeart/2016/7/layout/LinearBlockProcessNumbered"/>
    <dgm:cxn modelId="{288949D6-D8A1-4D39-A0EF-C6A24D13CC8A}" type="presParOf" srcId="{EF4183BB-55FD-41B7-8F73-E5666F1B6358}" destId="{807BB758-6BEB-471E-ADA8-AA0A89D6B9A1}" srcOrd="1" destOrd="0" presId="urn:microsoft.com/office/officeart/2016/7/layout/LinearBlockProcessNumbered"/>
    <dgm:cxn modelId="{13400662-910E-41FB-BEC1-DFF7EFEA56B9}" type="presParOf" srcId="{EF4183BB-55FD-41B7-8F73-E5666F1B6358}" destId="{48996579-12C7-4268-B6E6-982C6B21C99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2608B7-14B4-4997-B187-79709E13FED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8D6E605-5364-4670-8EB2-0A5D87471FB5}">
      <dgm:prSet/>
      <dgm:spPr/>
      <dgm:t>
        <a:bodyPr/>
        <a:lstStyle/>
        <a:p>
          <a:r>
            <a:rPr lang="de-DE" dirty="0"/>
            <a:t>„Alle Mitglieder unterlassen in ihren internationalen Beziehungen jede gegen die territoriale Unversehrtheit (…) gerichtete (…) Anwendung von Gewalt“ (UN-Charta Art. 2, 4)</a:t>
          </a:r>
          <a:br>
            <a:rPr lang="de-DE" dirty="0"/>
          </a:br>
          <a:endParaRPr lang="en-US" dirty="0"/>
        </a:p>
      </dgm:t>
    </dgm:pt>
    <dgm:pt modelId="{BCA92552-C949-4F98-A4C6-0CB5CA390FC3}" type="parTrans" cxnId="{C9D5DD2E-45ED-4842-BE3A-CD669F825E19}">
      <dgm:prSet/>
      <dgm:spPr/>
      <dgm:t>
        <a:bodyPr/>
        <a:lstStyle/>
        <a:p>
          <a:endParaRPr lang="en-US"/>
        </a:p>
      </dgm:t>
    </dgm:pt>
    <dgm:pt modelId="{F6A79E96-A897-4FB5-9077-DFD665F4F067}" type="sibTrans" cxnId="{C9D5DD2E-45ED-4842-BE3A-CD669F825E19}">
      <dgm:prSet/>
      <dgm:spPr/>
      <dgm:t>
        <a:bodyPr/>
        <a:lstStyle/>
        <a:p>
          <a:endParaRPr lang="en-US"/>
        </a:p>
      </dgm:t>
    </dgm:pt>
    <dgm:pt modelId="{14F93556-65E6-41A7-8A53-F40B7147C035}">
      <dgm:prSet/>
      <dgm:spPr/>
      <dgm:t>
        <a:bodyPr/>
        <a:lstStyle/>
        <a:p>
          <a:r>
            <a:rPr lang="de-DE"/>
            <a:t>Türkei verletzt bei Militäroffensive „Friedensquelle“ syrische Grenze </a:t>
          </a:r>
          <a:endParaRPr lang="en-US"/>
        </a:p>
      </dgm:t>
    </dgm:pt>
    <dgm:pt modelId="{5887F28D-7AEF-4320-897F-3DC296294734}" type="parTrans" cxnId="{B06899F9-B3FA-48B3-9265-98F0B9308F11}">
      <dgm:prSet/>
      <dgm:spPr/>
      <dgm:t>
        <a:bodyPr/>
        <a:lstStyle/>
        <a:p>
          <a:endParaRPr lang="en-US"/>
        </a:p>
      </dgm:t>
    </dgm:pt>
    <dgm:pt modelId="{7FCFFBCE-955C-4F48-962D-BDA87CBFD155}" type="sibTrans" cxnId="{B06899F9-B3FA-48B3-9265-98F0B9308F11}">
      <dgm:prSet/>
      <dgm:spPr/>
      <dgm:t>
        <a:bodyPr/>
        <a:lstStyle/>
        <a:p>
          <a:endParaRPr lang="en-US"/>
        </a:p>
      </dgm:t>
    </dgm:pt>
    <dgm:pt modelId="{364B786C-FA67-4BE1-9DC2-E3F2C7F063F2}" type="pres">
      <dgm:prSet presAssocID="{5E2608B7-14B4-4997-B187-79709E13FEDF}" presName="linear" presStyleCnt="0">
        <dgm:presLayoutVars>
          <dgm:animLvl val="lvl"/>
          <dgm:resizeHandles val="exact"/>
        </dgm:presLayoutVars>
      </dgm:prSet>
      <dgm:spPr/>
    </dgm:pt>
    <dgm:pt modelId="{98B26FE8-8564-403C-B3C0-A3EE71DA0B75}" type="pres">
      <dgm:prSet presAssocID="{E8D6E605-5364-4670-8EB2-0A5D87471FB5}" presName="parentText" presStyleLbl="node1" presStyleIdx="0" presStyleCnt="2">
        <dgm:presLayoutVars>
          <dgm:chMax val="0"/>
          <dgm:bulletEnabled val="1"/>
        </dgm:presLayoutVars>
      </dgm:prSet>
      <dgm:spPr/>
    </dgm:pt>
    <dgm:pt modelId="{64FADACC-A423-4905-8DB0-6B2DE21DB597}" type="pres">
      <dgm:prSet presAssocID="{F6A79E96-A897-4FB5-9077-DFD665F4F067}" presName="spacer" presStyleCnt="0"/>
      <dgm:spPr/>
    </dgm:pt>
    <dgm:pt modelId="{B455EEC1-9B08-4F00-B32E-C599187CD193}" type="pres">
      <dgm:prSet presAssocID="{14F93556-65E6-41A7-8A53-F40B7147C035}" presName="parentText" presStyleLbl="node1" presStyleIdx="1" presStyleCnt="2">
        <dgm:presLayoutVars>
          <dgm:chMax val="0"/>
          <dgm:bulletEnabled val="1"/>
        </dgm:presLayoutVars>
      </dgm:prSet>
      <dgm:spPr/>
    </dgm:pt>
  </dgm:ptLst>
  <dgm:cxnLst>
    <dgm:cxn modelId="{C9D5DD2E-45ED-4842-BE3A-CD669F825E19}" srcId="{5E2608B7-14B4-4997-B187-79709E13FEDF}" destId="{E8D6E605-5364-4670-8EB2-0A5D87471FB5}" srcOrd="0" destOrd="0" parTransId="{BCA92552-C949-4F98-A4C6-0CB5CA390FC3}" sibTransId="{F6A79E96-A897-4FB5-9077-DFD665F4F067}"/>
    <dgm:cxn modelId="{C10A4F2F-00C9-416A-B751-4BC558024288}" type="presOf" srcId="{E8D6E605-5364-4670-8EB2-0A5D87471FB5}" destId="{98B26FE8-8564-403C-B3C0-A3EE71DA0B75}" srcOrd="0" destOrd="0" presId="urn:microsoft.com/office/officeart/2005/8/layout/vList2"/>
    <dgm:cxn modelId="{BA40A64E-EC85-4D84-8559-8EAAA674C218}" type="presOf" srcId="{14F93556-65E6-41A7-8A53-F40B7147C035}" destId="{B455EEC1-9B08-4F00-B32E-C599187CD193}" srcOrd="0" destOrd="0" presId="urn:microsoft.com/office/officeart/2005/8/layout/vList2"/>
    <dgm:cxn modelId="{66F88FB3-8CE1-4085-8E5A-E4DF51A9F758}" type="presOf" srcId="{5E2608B7-14B4-4997-B187-79709E13FEDF}" destId="{364B786C-FA67-4BE1-9DC2-E3F2C7F063F2}" srcOrd="0" destOrd="0" presId="urn:microsoft.com/office/officeart/2005/8/layout/vList2"/>
    <dgm:cxn modelId="{B06899F9-B3FA-48B3-9265-98F0B9308F11}" srcId="{5E2608B7-14B4-4997-B187-79709E13FEDF}" destId="{14F93556-65E6-41A7-8A53-F40B7147C035}" srcOrd="1" destOrd="0" parTransId="{5887F28D-7AEF-4320-897F-3DC296294734}" sibTransId="{7FCFFBCE-955C-4F48-962D-BDA87CBFD155}"/>
    <dgm:cxn modelId="{9749D736-BCB1-4CFD-A484-02B5FCEB0B8A}" type="presParOf" srcId="{364B786C-FA67-4BE1-9DC2-E3F2C7F063F2}" destId="{98B26FE8-8564-403C-B3C0-A3EE71DA0B75}" srcOrd="0" destOrd="0" presId="urn:microsoft.com/office/officeart/2005/8/layout/vList2"/>
    <dgm:cxn modelId="{BC454CC8-D632-484F-9C9F-8C2D290F9AFB}" type="presParOf" srcId="{364B786C-FA67-4BE1-9DC2-E3F2C7F063F2}" destId="{64FADACC-A423-4905-8DB0-6B2DE21DB597}" srcOrd="1" destOrd="0" presId="urn:microsoft.com/office/officeart/2005/8/layout/vList2"/>
    <dgm:cxn modelId="{ABBCD3EE-DDA3-4E01-A465-1796E96709D7}" type="presParOf" srcId="{364B786C-FA67-4BE1-9DC2-E3F2C7F063F2}" destId="{B455EEC1-9B08-4F00-B32E-C599187CD19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E0DE46-1865-49E9-980B-F04D7DB9B64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527ACDB-319E-41DF-A892-250C2EF033E3}">
      <dgm:prSet/>
      <dgm:spPr/>
      <dgm:t>
        <a:bodyPr/>
        <a:lstStyle/>
        <a:p>
          <a:r>
            <a:rPr lang="de-DE" dirty="0"/>
            <a:t> „ Diese Charta beeinträchtigt im Falle eines bewaffneten Angriffs (…) keineswegs das naturgegebene Recht zur individuellen oder kollektiven Selbstverteidigung (…)“ (UN-Charta Art. 51)</a:t>
          </a:r>
          <a:endParaRPr lang="en-US" dirty="0"/>
        </a:p>
      </dgm:t>
    </dgm:pt>
    <dgm:pt modelId="{E2E8357D-D666-4A00-BDCC-F090B04BFBCA}" type="parTrans" cxnId="{B2C4BAB2-B346-4A24-9D39-B5F2B279CD96}">
      <dgm:prSet/>
      <dgm:spPr/>
      <dgm:t>
        <a:bodyPr/>
        <a:lstStyle/>
        <a:p>
          <a:endParaRPr lang="en-US"/>
        </a:p>
      </dgm:t>
    </dgm:pt>
    <dgm:pt modelId="{0600E35A-490F-4FE6-801F-716E1E6B4546}" type="sibTrans" cxnId="{B2C4BAB2-B346-4A24-9D39-B5F2B279CD96}">
      <dgm:prSet/>
      <dgm:spPr/>
      <dgm:t>
        <a:bodyPr/>
        <a:lstStyle/>
        <a:p>
          <a:endParaRPr lang="en-US"/>
        </a:p>
      </dgm:t>
    </dgm:pt>
    <dgm:pt modelId="{307BD4DB-16DF-4E73-A7A4-EA18A108764A}">
      <dgm:prSet/>
      <dgm:spPr/>
      <dgm:t>
        <a:bodyPr/>
        <a:lstStyle/>
        <a:p>
          <a:r>
            <a:rPr lang="de-DE" dirty="0"/>
            <a:t>„Im Ergebnis lässt sich selbst bei großzügiger Auslegung des Selbstverteidigungsrechts eine akute Selbstverteidigungslage im Sinne des Art. 51 UN-Charta zugunsten der Türkei nicht erkennen.“ (Analyse des wissenschaftlichen Dienstes des Bundestages)</a:t>
          </a:r>
          <a:endParaRPr lang="en-US" dirty="0"/>
        </a:p>
      </dgm:t>
    </dgm:pt>
    <dgm:pt modelId="{57F5ED03-56B4-4B68-9267-FFC692168F8A}" type="parTrans" cxnId="{8E8C90EF-FD1E-4483-93ED-A21FDA1359F1}">
      <dgm:prSet/>
      <dgm:spPr/>
      <dgm:t>
        <a:bodyPr/>
        <a:lstStyle/>
        <a:p>
          <a:endParaRPr lang="en-US"/>
        </a:p>
      </dgm:t>
    </dgm:pt>
    <dgm:pt modelId="{3C6CB211-6B6B-4A3D-862B-3726E5203EBE}" type="sibTrans" cxnId="{8E8C90EF-FD1E-4483-93ED-A21FDA1359F1}">
      <dgm:prSet/>
      <dgm:spPr/>
      <dgm:t>
        <a:bodyPr/>
        <a:lstStyle/>
        <a:p>
          <a:endParaRPr lang="en-US"/>
        </a:p>
      </dgm:t>
    </dgm:pt>
    <dgm:pt modelId="{07F8F291-5F67-4AB0-B313-D4FC2257AAAD}" type="pres">
      <dgm:prSet presAssocID="{15E0DE46-1865-49E9-980B-F04D7DB9B647}" presName="linear" presStyleCnt="0">
        <dgm:presLayoutVars>
          <dgm:animLvl val="lvl"/>
          <dgm:resizeHandles val="exact"/>
        </dgm:presLayoutVars>
      </dgm:prSet>
      <dgm:spPr/>
    </dgm:pt>
    <dgm:pt modelId="{BDB026AD-6C0B-4FBE-9DFC-0FFB9A442ADD}" type="pres">
      <dgm:prSet presAssocID="{5527ACDB-319E-41DF-A892-250C2EF033E3}" presName="parentText" presStyleLbl="node1" presStyleIdx="0" presStyleCnt="2">
        <dgm:presLayoutVars>
          <dgm:chMax val="0"/>
          <dgm:bulletEnabled val="1"/>
        </dgm:presLayoutVars>
      </dgm:prSet>
      <dgm:spPr/>
    </dgm:pt>
    <dgm:pt modelId="{8CB6BFC8-62E5-49BC-BBDD-4BC1F0BD61FD}" type="pres">
      <dgm:prSet presAssocID="{0600E35A-490F-4FE6-801F-716E1E6B4546}" presName="spacer" presStyleCnt="0"/>
      <dgm:spPr/>
    </dgm:pt>
    <dgm:pt modelId="{912FD220-A3E7-4FC7-A351-8E6A2B6075A1}" type="pres">
      <dgm:prSet presAssocID="{307BD4DB-16DF-4E73-A7A4-EA18A108764A}" presName="parentText" presStyleLbl="node1" presStyleIdx="1" presStyleCnt="2">
        <dgm:presLayoutVars>
          <dgm:chMax val="0"/>
          <dgm:bulletEnabled val="1"/>
        </dgm:presLayoutVars>
      </dgm:prSet>
      <dgm:spPr/>
    </dgm:pt>
  </dgm:ptLst>
  <dgm:cxnLst>
    <dgm:cxn modelId="{DBFD5273-F758-43C3-978A-DFA1B9531E1D}" type="presOf" srcId="{5527ACDB-319E-41DF-A892-250C2EF033E3}" destId="{BDB026AD-6C0B-4FBE-9DFC-0FFB9A442ADD}" srcOrd="0" destOrd="0" presId="urn:microsoft.com/office/officeart/2005/8/layout/vList2"/>
    <dgm:cxn modelId="{B2C4BAB2-B346-4A24-9D39-B5F2B279CD96}" srcId="{15E0DE46-1865-49E9-980B-F04D7DB9B647}" destId="{5527ACDB-319E-41DF-A892-250C2EF033E3}" srcOrd="0" destOrd="0" parTransId="{E2E8357D-D666-4A00-BDCC-F090B04BFBCA}" sibTransId="{0600E35A-490F-4FE6-801F-716E1E6B4546}"/>
    <dgm:cxn modelId="{ACEC45C9-851A-45B1-B34F-C39F5D4A89E6}" type="presOf" srcId="{307BD4DB-16DF-4E73-A7A4-EA18A108764A}" destId="{912FD220-A3E7-4FC7-A351-8E6A2B6075A1}" srcOrd="0" destOrd="0" presId="urn:microsoft.com/office/officeart/2005/8/layout/vList2"/>
    <dgm:cxn modelId="{8E8C90EF-FD1E-4483-93ED-A21FDA1359F1}" srcId="{15E0DE46-1865-49E9-980B-F04D7DB9B647}" destId="{307BD4DB-16DF-4E73-A7A4-EA18A108764A}" srcOrd="1" destOrd="0" parTransId="{57F5ED03-56B4-4B68-9267-FFC692168F8A}" sibTransId="{3C6CB211-6B6B-4A3D-862B-3726E5203EBE}"/>
    <dgm:cxn modelId="{FD0004FF-76B8-4622-841C-CCDA668A1C10}" type="presOf" srcId="{15E0DE46-1865-49E9-980B-F04D7DB9B647}" destId="{07F8F291-5F67-4AB0-B313-D4FC2257AAAD}" srcOrd="0" destOrd="0" presId="urn:microsoft.com/office/officeart/2005/8/layout/vList2"/>
    <dgm:cxn modelId="{489075E9-1FBA-45EC-AD8B-3CB6FACDA3CA}" type="presParOf" srcId="{07F8F291-5F67-4AB0-B313-D4FC2257AAAD}" destId="{BDB026AD-6C0B-4FBE-9DFC-0FFB9A442ADD}" srcOrd="0" destOrd="0" presId="urn:microsoft.com/office/officeart/2005/8/layout/vList2"/>
    <dgm:cxn modelId="{E2CFEB4D-0331-4826-B883-2E7B0F22D09C}" type="presParOf" srcId="{07F8F291-5F67-4AB0-B313-D4FC2257AAAD}" destId="{8CB6BFC8-62E5-49BC-BBDD-4BC1F0BD61FD}" srcOrd="1" destOrd="0" presId="urn:microsoft.com/office/officeart/2005/8/layout/vList2"/>
    <dgm:cxn modelId="{B629CC13-5563-4AAB-9092-1CB4EFD0D99E}" type="presParOf" srcId="{07F8F291-5F67-4AB0-B313-D4FC2257AAAD}" destId="{912FD220-A3E7-4FC7-A351-8E6A2B6075A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8B79E0-F00A-4AFE-8AF1-F6221BEC527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0B101BC-8239-46BB-B4CB-7075E18D635B}">
      <dgm:prSet/>
      <dgm:spPr/>
      <dgm:t>
        <a:bodyPr/>
        <a:lstStyle/>
        <a:p>
          <a:r>
            <a:rPr lang="de-DE" dirty="0"/>
            <a:t>„Angriffe auf das Leben und die Person, namentlich Tötung jeder Art, Verstümmelung, grausame Behandlung und Folterung [sind verboten]“ (4. Genfer Konvention, Art 3, 1a)</a:t>
          </a:r>
          <a:endParaRPr lang="en-US" dirty="0"/>
        </a:p>
      </dgm:t>
    </dgm:pt>
    <dgm:pt modelId="{71CD35BF-BB9D-4E6F-AE0A-B715DC1CB747}" type="parTrans" cxnId="{841BD406-B29C-4796-A5A9-800A27D30537}">
      <dgm:prSet/>
      <dgm:spPr/>
      <dgm:t>
        <a:bodyPr/>
        <a:lstStyle/>
        <a:p>
          <a:endParaRPr lang="en-US"/>
        </a:p>
      </dgm:t>
    </dgm:pt>
    <dgm:pt modelId="{87603BA9-9EDB-4C37-98F2-3343036E47CD}" type="sibTrans" cxnId="{841BD406-B29C-4796-A5A9-800A27D30537}">
      <dgm:prSet/>
      <dgm:spPr/>
      <dgm:t>
        <a:bodyPr/>
        <a:lstStyle/>
        <a:p>
          <a:endParaRPr lang="en-US"/>
        </a:p>
      </dgm:t>
    </dgm:pt>
    <dgm:pt modelId="{60CD1E03-25B9-4CAA-98E1-47F01309AF51}">
      <dgm:prSet/>
      <dgm:spPr/>
      <dgm:t>
        <a:bodyPr/>
        <a:lstStyle/>
        <a:p>
          <a:r>
            <a:rPr lang="de-DE" dirty="0"/>
            <a:t>"Die türkische Militäroffensive im Nordosten Syriens hat verheerende Auswirkungen auf das Leben der syrischen Zivilbevölkerung. (…) Die türkischen Streitkräfte haben (…) illegale tödliche Angriffe in Wohngebieten gestartet, bei denen Zivilisten getötet (…) wurden“ (</a:t>
          </a:r>
          <a:r>
            <a:rPr lang="de-DE" dirty="0" err="1"/>
            <a:t>Kumi</a:t>
          </a:r>
          <a:r>
            <a:rPr lang="de-DE" dirty="0"/>
            <a:t> Naidoo, internationaler Generalsekretär von Amnesty International)</a:t>
          </a:r>
          <a:endParaRPr lang="en-US" dirty="0"/>
        </a:p>
      </dgm:t>
    </dgm:pt>
    <dgm:pt modelId="{A73E69BE-A267-49EB-9F47-137F60BFDA07}" type="parTrans" cxnId="{617DE8CF-7A6A-4DDB-8548-7781CE803CED}">
      <dgm:prSet/>
      <dgm:spPr/>
      <dgm:t>
        <a:bodyPr/>
        <a:lstStyle/>
        <a:p>
          <a:endParaRPr lang="en-US"/>
        </a:p>
      </dgm:t>
    </dgm:pt>
    <dgm:pt modelId="{B1C5B7DA-9B17-49D3-AB3C-D1D9836A2814}" type="sibTrans" cxnId="{617DE8CF-7A6A-4DDB-8548-7781CE803CED}">
      <dgm:prSet/>
      <dgm:spPr/>
      <dgm:t>
        <a:bodyPr/>
        <a:lstStyle/>
        <a:p>
          <a:endParaRPr lang="en-US"/>
        </a:p>
      </dgm:t>
    </dgm:pt>
    <dgm:pt modelId="{BB2DEDF2-6555-401E-81D7-FE46EF0844FA}" type="pres">
      <dgm:prSet presAssocID="{468B79E0-F00A-4AFE-8AF1-F6221BEC527A}" presName="linear" presStyleCnt="0">
        <dgm:presLayoutVars>
          <dgm:animLvl val="lvl"/>
          <dgm:resizeHandles val="exact"/>
        </dgm:presLayoutVars>
      </dgm:prSet>
      <dgm:spPr/>
    </dgm:pt>
    <dgm:pt modelId="{D527C13C-C6E6-4074-AFAF-51838ED71C7D}" type="pres">
      <dgm:prSet presAssocID="{20B101BC-8239-46BB-B4CB-7075E18D635B}" presName="parentText" presStyleLbl="node1" presStyleIdx="0" presStyleCnt="2">
        <dgm:presLayoutVars>
          <dgm:chMax val="0"/>
          <dgm:bulletEnabled val="1"/>
        </dgm:presLayoutVars>
      </dgm:prSet>
      <dgm:spPr/>
    </dgm:pt>
    <dgm:pt modelId="{8D7AAA00-0321-44A3-A168-BA6F6750C3DF}" type="pres">
      <dgm:prSet presAssocID="{87603BA9-9EDB-4C37-98F2-3343036E47CD}" presName="spacer" presStyleCnt="0"/>
      <dgm:spPr/>
    </dgm:pt>
    <dgm:pt modelId="{305500ED-A9B7-452D-B033-8CD0C18D4CBC}" type="pres">
      <dgm:prSet presAssocID="{60CD1E03-25B9-4CAA-98E1-47F01309AF51}" presName="parentText" presStyleLbl="node1" presStyleIdx="1" presStyleCnt="2">
        <dgm:presLayoutVars>
          <dgm:chMax val="0"/>
          <dgm:bulletEnabled val="1"/>
        </dgm:presLayoutVars>
      </dgm:prSet>
      <dgm:spPr/>
    </dgm:pt>
  </dgm:ptLst>
  <dgm:cxnLst>
    <dgm:cxn modelId="{841BD406-B29C-4796-A5A9-800A27D30537}" srcId="{468B79E0-F00A-4AFE-8AF1-F6221BEC527A}" destId="{20B101BC-8239-46BB-B4CB-7075E18D635B}" srcOrd="0" destOrd="0" parTransId="{71CD35BF-BB9D-4E6F-AE0A-B715DC1CB747}" sibTransId="{87603BA9-9EDB-4C37-98F2-3343036E47CD}"/>
    <dgm:cxn modelId="{24EE6B27-6C7B-4046-AAFC-015251FDB7FC}" type="presOf" srcId="{468B79E0-F00A-4AFE-8AF1-F6221BEC527A}" destId="{BB2DEDF2-6555-401E-81D7-FE46EF0844FA}" srcOrd="0" destOrd="0" presId="urn:microsoft.com/office/officeart/2005/8/layout/vList2"/>
    <dgm:cxn modelId="{A1F040C7-69D1-4570-AF10-DF2E14A80D34}" type="presOf" srcId="{60CD1E03-25B9-4CAA-98E1-47F01309AF51}" destId="{305500ED-A9B7-452D-B033-8CD0C18D4CBC}" srcOrd="0" destOrd="0" presId="urn:microsoft.com/office/officeart/2005/8/layout/vList2"/>
    <dgm:cxn modelId="{617DE8CF-7A6A-4DDB-8548-7781CE803CED}" srcId="{468B79E0-F00A-4AFE-8AF1-F6221BEC527A}" destId="{60CD1E03-25B9-4CAA-98E1-47F01309AF51}" srcOrd="1" destOrd="0" parTransId="{A73E69BE-A267-49EB-9F47-137F60BFDA07}" sibTransId="{B1C5B7DA-9B17-49D3-AB3C-D1D9836A2814}"/>
    <dgm:cxn modelId="{C493B3E5-F919-4B1B-9FA5-68DF8E7AA55B}" type="presOf" srcId="{20B101BC-8239-46BB-B4CB-7075E18D635B}" destId="{D527C13C-C6E6-4074-AFAF-51838ED71C7D}" srcOrd="0" destOrd="0" presId="urn:microsoft.com/office/officeart/2005/8/layout/vList2"/>
    <dgm:cxn modelId="{13C2F6EB-F9CD-4DB6-8A82-AE5D35725E0A}" type="presParOf" srcId="{BB2DEDF2-6555-401E-81D7-FE46EF0844FA}" destId="{D527C13C-C6E6-4074-AFAF-51838ED71C7D}" srcOrd="0" destOrd="0" presId="urn:microsoft.com/office/officeart/2005/8/layout/vList2"/>
    <dgm:cxn modelId="{56469A75-4783-40B3-9642-187F1DAD0EEE}" type="presParOf" srcId="{BB2DEDF2-6555-401E-81D7-FE46EF0844FA}" destId="{8D7AAA00-0321-44A3-A168-BA6F6750C3DF}" srcOrd="1" destOrd="0" presId="urn:microsoft.com/office/officeart/2005/8/layout/vList2"/>
    <dgm:cxn modelId="{2CBBD3DF-B006-452D-A114-8A907A6A4C22}" type="presParOf" srcId="{BB2DEDF2-6555-401E-81D7-FE46EF0844FA}" destId="{305500ED-A9B7-452D-B033-8CD0C18D4CB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006B56-3E0F-43C0-A15A-24367DA5B2FB}" type="doc">
      <dgm:prSet loTypeId="urn:microsoft.com/office/officeart/2005/8/layout/hierarchy1" loCatId="hierarchy" qsTypeId="urn:microsoft.com/office/officeart/2005/8/quickstyle/simple1" qsCatId="simple" csTypeId="urn:microsoft.com/office/officeart/2005/8/colors/accent2_1" csCatId="accent2"/>
      <dgm:spPr/>
      <dgm:t>
        <a:bodyPr/>
        <a:lstStyle/>
        <a:p>
          <a:endParaRPr lang="en-US"/>
        </a:p>
      </dgm:t>
    </dgm:pt>
    <dgm:pt modelId="{6F8C63D7-1D5E-4FEE-9365-61B370529F4F}">
      <dgm:prSet/>
      <dgm:spPr/>
      <dgm:t>
        <a:bodyPr/>
        <a:lstStyle/>
        <a:p>
          <a:r>
            <a:rPr lang="de-DE"/>
            <a:t>Zerstörung von Kultur</a:t>
          </a:r>
          <a:endParaRPr lang="en-US"/>
        </a:p>
      </dgm:t>
    </dgm:pt>
    <dgm:pt modelId="{12F5C1BF-2274-4938-93AE-454ECDE46CCB}" type="parTrans" cxnId="{D835D151-9BD2-46D2-A4D1-33FA049A9D43}">
      <dgm:prSet/>
      <dgm:spPr/>
      <dgm:t>
        <a:bodyPr/>
        <a:lstStyle/>
        <a:p>
          <a:endParaRPr lang="en-US"/>
        </a:p>
      </dgm:t>
    </dgm:pt>
    <dgm:pt modelId="{7B5DAB10-2F16-4597-B392-7A89086908FF}" type="sibTrans" cxnId="{D835D151-9BD2-46D2-A4D1-33FA049A9D43}">
      <dgm:prSet/>
      <dgm:spPr/>
      <dgm:t>
        <a:bodyPr/>
        <a:lstStyle/>
        <a:p>
          <a:endParaRPr lang="en-US"/>
        </a:p>
      </dgm:t>
    </dgm:pt>
    <dgm:pt modelId="{FFEED515-DD0B-4A0B-AF6D-C0C831FE9C77}">
      <dgm:prSet/>
      <dgm:spPr/>
      <dgm:t>
        <a:bodyPr/>
        <a:lstStyle/>
        <a:p>
          <a:r>
            <a:rPr lang="de-DE"/>
            <a:t>Humanitäre Krise</a:t>
          </a:r>
          <a:endParaRPr lang="en-US"/>
        </a:p>
      </dgm:t>
    </dgm:pt>
    <dgm:pt modelId="{1EDB976F-EF50-4E9C-8CF1-F877D7163766}" type="parTrans" cxnId="{334F7155-FD91-450A-925F-B46E0787BD12}">
      <dgm:prSet/>
      <dgm:spPr/>
      <dgm:t>
        <a:bodyPr/>
        <a:lstStyle/>
        <a:p>
          <a:endParaRPr lang="en-US"/>
        </a:p>
      </dgm:t>
    </dgm:pt>
    <dgm:pt modelId="{3DE2FE75-B689-4288-B20C-7587CEE2D3E9}" type="sibTrans" cxnId="{334F7155-FD91-450A-925F-B46E0787BD12}">
      <dgm:prSet/>
      <dgm:spPr/>
      <dgm:t>
        <a:bodyPr/>
        <a:lstStyle/>
        <a:p>
          <a:endParaRPr lang="en-US"/>
        </a:p>
      </dgm:t>
    </dgm:pt>
    <dgm:pt modelId="{5E417D60-F937-4BE3-9B6D-2D63F221244F}">
      <dgm:prSet/>
      <dgm:spPr/>
      <dgm:t>
        <a:bodyPr/>
        <a:lstStyle/>
        <a:p>
          <a:r>
            <a:rPr lang="de-DE"/>
            <a:t>Wirtschaftliche und strukturelle Schwächung der Region</a:t>
          </a:r>
          <a:endParaRPr lang="en-US"/>
        </a:p>
      </dgm:t>
    </dgm:pt>
    <dgm:pt modelId="{D16EBE95-6188-45EC-8443-D26A094EEC05}" type="parTrans" cxnId="{58383ADF-EDD8-4953-BD00-E322359CF444}">
      <dgm:prSet/>
      <dgm:spPr/>
      <dgm:t>
        <a:bodyPr/>
        <a:lstStyle/>
        <a:p>
          <a:endParaRPr lang="en-US"/>
        </a:p>
      </dgm:t>
    </dgm:pt>
    <dgm:pt modelId="{8E9752BC-4C50-49A0-9638-CA0D9FA706FB}" type="sibTrans" cxnId="{58383ADF-EDD8-4953-BD00-E322359CF444}">
      <dgm:prSet/>
      <dgm:spPr/>
      <dgm:t>
        <a:bodyPr/>
        <a:lstStyle/>
        <a:p>
          <a:endParaRPr lang="en-US"/>
        </a:p>
      </dgm:t>
    </dgm:pt>
    <dgm:pt modelId="{A7A4BB52-0772-4C2C-AEFD-493E134B1978}" type="pres">
      <dgm:prSet presAssocID="{9D006B56-3E0F-43C0-A15A-24367DA5B2FB}" presName="hierChild1" presStyleCnt="0">
        <dgm:presLayoutVars>
          <dgm:chPref val="1"/>
          <dgm:dir/>
          <dgm:animOne val="branch"/>
          <dgm:animLvl val="lvl"/>
          <dgm:resizeHandles/>
        </dgm:presLayoutVars>
      </dgm:prSet>
      <dgm:spPr/>
    </dgm:pt>
    <dgm:pt modelId="{2B9B1576-7D6E-4854-B9D7-5B902B01C871}" type="pres">
      <dgm:prSet presAssocID="{6F8C63D7-1D5E-4FEE-9365-61B370529F4F}" presName="hierRoot1" presStyleCnt="0"/>
      <dgm:spPr/>
    </dgm:pt>
    <dgm:pt modelId="{B7EEF675-6FC9-4C3B-80C7-48B793D7BBE2}" type="pres">
      <dgm:prSet presAssocID="{6F8C63D7-1D5E-4FEE-9365-61B370529F4F}" presName="composite" presStyleCnt="0"/>
      <dgm:spPr/>
    </dgm:pt>
    <dgm:pt modelId="{3795CE17-1A05-47ED-AAD4-16466D1396D8}" type="pres">
      <dgm:prSet presAssocID="{6F8C63D7-1D5E-4FEE-9365-61B370529F4F}" presName="background" presStyleLbl="node0" presStyleIdx="0" presStyleCnt="3"/>
      <dgm:spPr/>
    </dgm:pt>
    <dgm:pt modelId="{52E3F019-4969-4268-B040-DAF2351A673E}" type="pres">
      <dgm:prSet presAssocID="{6F8C63D7-1D5E-4FEE-9365-61B370529F4F}" presName="text" presStyleLbl="fgAcc0" presStyleIdx="0" presStyleCnt="3" custLinFactX="28703" custLinFactNeighborX="100000" custLinFactNeighborY="-692">
        <dgm:presLayoutVars>
          <dgm:chPref val="3"/>
        </dgm:presLayoutVars>
      </dgm:prSet>
      <dgm:spPr/>
    </dgm:pt>
    <dgm:pt modelId="{E399E36D-72DC-4C6F-A096-FB1940BEAEA3}" type="pres">
      <dgm:prSet presAssocID="{6F8C63D7-1D5E-4FEE-9365-61B370529F4F}" presName="hierChild2" presStyleCnt="0"/>
      <dgm:spPr/>
    </dgm:pt>
    <dgm:pt modelId="{0181AF29-7B85-4CCF-B4DD-7BDE84C2DD8A}" type="pres">
      <dgm:prSet presAssocID="{FFEED515-DD0B-4A0B-AF6D-C0C831FE9C77}" presName="hierRoot1" presStyleCnt="0"/>
      <dgm:spPr/>
    </dgm:pt>
    <dgm:pt modelId="{D7D23185-C711-4CAD-A8A3-01DB1162B1A3}" type="pres">
      <dgm:prSet presAssocID="{FFEED515-DD0B-4A0B-AF6D-C0C831FE9C77}" presName="composite" presStyleCnt="0"/>
      <dgm:spPr/>
    </dgm:pt>
    <dgm:pt modelId="{DAC2496A-91C3-442E-925F-5B49F836C306}" type="pres">
      <dgm:prSet presAssocID="{FFEED515-DD0B-4A0B-AF6D-C0C831FE9C77}" presName="background" presStyleLbl="node0" presStyleIdx="1" presStyleCnt="3"/>
      <dgm:spPr/>
    </dgm:pt>
    <dgm:pt modelId="{13770D21-E179-41CC-8B43-69A2E4D9B274}" type="pres">
      <dgm:prSet presAssocID="{FFEED515-DD0B-4A0B-AF6D-C0C831FE9C77}" presName="text" presStyleLbl="fgAcc0" presStyleIdx="1" presStyleCnt="3" custLinFactX="-13179" custLinFactNeighborX="-100000" custLinFactNeighborY="-692">
        <dgm:presLayoutVars>
          <dgm:chPref val="3"/>
        </dgm:presLayoutVars>
      </dgm:prSet>
      <dgm:spPr/>
    </dgm:pt>
    <dgm:pt modelId="{4C58BF84-8ABF-4F36-9582-4923F67BCAF8}" type="pres">
      <dgm:prSet presAssocID="{FFEED515-DD0B-4A0B-AF6D-C0C831FE9C77}" presName="hierChild2" presStyleCnt="0"/>
      <dgm:spPr/>
    </dgm:pt>
    <dgm:pt modelId="{D9219729-309A-4E45-907D-DAE1759B0A02}" type="pres">
      <dgm:prSet presAssocID="{5E417D60-F937-4BE3-9B6D-2D63F221244F}" presName="hierRoot1" presStyleCnt="0"/>
      <dgm:spPr/>
    </dgm:pt>
    <dgm:pt modelId="{E0D3158A-09AB-4EFB-9D03-C8B3A87522E5}" type="pres">
      <dgm:prSet presAssocID="{5E417D60-F937-4BE3-9B6D-2D63F221244F}" presName="composite" presStyleCnt="0"/>
      <dgm:spPr/>
    </dgm:pt>
    <dgm:pt modelId="{DDF0ACC8-3F0A-4244-83C2-C5741C417B23}" type="pres">
      <dgm:prSet presAssocID="{5E417D60-F937-4BE3-9B6D-2D63F221244F}" presName="background" presStyleLbl="node0" presStyleIdx="2" presStyleCnt="3"/>
      <dgm:spPr/>
    </dgm:pt>
    <dgm:pt modelId="{9AE6E2F1-A9B6-4532-82C2-B7E61747D2D6}" type="pres">
      <dgm:prSet presAssocID="{5E417D60-F937-4BE3-9B6D-2D63F221244F}" presName="text" presStyleLbl="fgAcc0" presStyleIdx="2" presStyleCnt="3">
        <dgm:presLayoutVars>
          <dgm:chPref val="3"/>
        </dgm:presLayoutVars>
      </dgm:prSet>
      <dgm:spPr/>
    </dgm:pt>
    <dgm:pt modelId="{D7710104-AB87-4659-8914-FEC443326F52}" type="pres">
      <dgm:prSet presAssocID="{5E417D60-F937-4BE3-9B6D-2D63F221244F}" presName="hierChild2" presStyleCnt="0"/>
      <dgm:spPr/>
    </dgm:pt>
  </dgm:ptLst>
  <dgm:cxnLst>
    <dgm:cxn modelId="{7FC9D246-BBFE-4A50-9922-92CFC3292AE2}" type="presOf" srcId="{6F8C63D7-1D5E-4FEE-9365-61B370529F4F}" destId="{52E3F019-4969-4268-B040-DAF2351A673E}" srcOrd="0" destOrd="0" presId="urn:microsoft.com/office/officeart/2005/8/layout/hierarchy1"/>
    <dgm:cxn modelId="{D835D151-9BD2-46D2-A4D1-33FA049A9D43}" srcId="{9D006B56-3E0F-43C0-A15A-24367DA5B2FB}" destId="{6F8C63D7-1D5E-4FEE-9365-61B370529F4F}" srcOrd="0" destOrd="0" parTransId="{12F5C1BF-2274-4938-93AE-454ECDE46CCB}" sibTransId="{7B5DAB10-2F16-4597-B392-7A89086908FF}"/>
    <dgm:cxn modelId="{334F7155-FD91-450A-925F-B46E0787BD12}" srcId="{9D006B56-3E0F-43C0-A15A-24367DA5B2FB}" destId="{FFEED515-DD0B-4A0B-AF6D-C0C831FE9C77}" srcOrd="1" destOrd="0" parTransId="{1EDB976F-EF50-4E9C-8CF1-F877D7163766}" sibTransId="{3DE2FE75-B689-4288-B20C-7587CEE2D3E9}"/>
    <dgm:cxn modelId="{0B410B91-19A9-4234-922A-FACD40DB5135}" type="presOf" srcId="{9D006B56-3E0F-43C0-A15A-24367DA5B2FB}" destId="{A7A4BB52-0772-4C2C-AEFD-493E134B1978}" srcOrd="0" destOrd="0" presId="urn:microsoft.com/office/officeart/2005/8/layout/hierarchy1"/>
    <dgm:cxn modelId="{118842BB-3842-4625-91E1-04E54F20792F}" type="presOf" srcId="{5E417D60-F937-4BE3-9B6D-2D63F221244F}" destId="{9AE6E2F1-A9B6-4532-82C2-B7E61747D2D6}" srcOrd="0" destOrd="0" presId="urn:microsoft.com/office/officeart/2005/8/layout/hierarchy1"/>
    <dgm:cxn modelId="{58383ADF-EDD8-4953-BD00-E322359CF444}" srcId="{9D006B56-3E0F-43C0-A15A-24367DA5B2FB}" destId="{5E417D60-F937-4BE3-9B6D-2D63F221244F}" srcOrd="2" destOrd="0" parTransId="{D16EBE95-6188-45EC-8443-D26A094EEC05}" sibTransId="{8E9752BC-4C50-49A0-9638-CA0D9FA706FB}"/>
    <dgm:cxn modelId="{F73064E1-0C74-45D6-9716-E3C3C20ABEF7}" type="presOf" srcId="{FFEED515-DD0B-4A0B-AF6D-C0C831FE9C77}" destId="{13770D21-E179-41CC-8B43-69A2E4D9B274}" srcOrd="0" destOrd="0" presId="urn:microsoft.com/office/officeart/2005/8/layout/hierarchy1"/>
    <dgm:cxn modelId="{964F4A30-8269-4636-9262-194A12D1A608}" type="presParOf" srcId="{A7A4BB52-0772-4C2C-AEFD-493E134B1978}" destId="{2B9B1576-7D6E-4854-B9D7-5B902B01C871}" srcOrd="0" destOrd="0" presId="urn:microsoft.com/office/officeart/2005/8/layout/hierarchy1"/>
    <dgm:cxn modelId="{CDDB7CCE-443F-44FD-A677-EF4AB360BA0B}" type="presParOf" srcId="{2B9B1576-7D6E-4854-B9D7-5B902B01C871}" destId="{B7EEF675-6FC9-4C3B-80C7-48B793D7BBE2}" srcOrd="0" destOrd="0" presId="urn:microsoft.com/office/officeart/2005/8/layout/hierarchy1"/>
    <dgm:cxn modelId="{FF7213EE-62C9-46A3-9573-47C79CF29BA5}" type="presParOf" srcId="{B7EEF675-6FC9-4C3B-80C7-48B793D7BBE2}" destId="{3795CE17-1A05-47ED-AAD4-16466D1396D8}" srcOrd="0" destOrd="0" presId="urn:microsoft.com/office/officeart/2005/8/layout/hierarchy1"/>
    <dgm:cxn modelId="{DA84108D-BA03-45D5-97E4-F3B7991C8532}" type="presParOf" srcId="{B7EEF675-6FC9-4C3B-80C7-48B793D7BBE2}" destId="{52E3F019-4969-4268-B040-DAF2351A673E}" srcOrd="1" destOrd="0" presId="urn:microsoft.com/office/officeart/2005/8/layout/hierarchy1"/>
    <dgm:cxn modelId="{9D3E0FBB-8BF1-455F-9326-9A8464A482E2}" type="presParOf" srcId="{2B9B1576-7D6E-4854-B9D7-5B902B01C871}" destId="{E399E36D-72DC-4C6F-A096-FB1940BEAEA3}" srcOrd="1" destOrd="0" presId="urn:microsoft.com/office/officeart/2005/8/layout/hierarchy1"/>
    <dgm:cxn modelId="{6F20E385-A55D-4AC9-B093-81D1DF4AE2C8}" type="presParOf" srcId="{A7A4BB52-0772-4C2C-AEFD-493E134B1978}" destId="{0181AF29-7B85-4CCF-B4DD-7BDE84C2DD8A}" srcOrd="1" destOrd="0" presId="urn:microsoft.com/office/officeart/2005/8/layout/hierarchy1"/>
    <dgm:cxn modelId="{36DFF253-0517-4A79-9165-3A8342F46749}" type="presParOf" srcId="{0181AF29-7B85-4CCF-B4DD-7BDE84C2DD8A}" destId="{D7D23185-C711-4CAD-A8A3-01DB1162B1A3}" srcOrd="0" destOrd="0" presId="urn:microsoft.com/office/officeart/2005/8/layout/hierarchy1"/>
    <dgm:cxn modelId="{BB3DCC50-E5C0-409D-9D77-ABC59E059761}" type="presParOf" srcId="{D7D23185-C711-4CAD-A8A3-01DB1162B1A3}" destId="{DAC2496A-91C3-442E-925F-5B49F836C306}" srcOrd="0" destOrd="0" presId="urn:microsoft.com/office/officeart/2005/8/layout/hierarchy1"/>
    <dgm:cxn modelId="{A759463C-0EB4-4DF8-AD85-D0DB705D3555}" type="presParOf" srcId="{D7D23185-C711-4CAD-A8A3-01DB1162B1A3}" destId="{13770D21-E179-41CC-8B43-69A2E4D9B274}" srcOrd="1" destOrd="0" presId="urn:microsoft.com/office/officeart/2005/8/layout/hierarchy1"/>
    <dgm:cxn modelId="{63D77BBD-4B4E-4530-A325-7A423A3DBAD9}" type="presParOf" srcId="{0181AF29-7B85-4CCF-B4DD-7BDE84C2DD8A}" destId="{4C58BF84-8ABF-4F36-9582-4923F67BCAF8}" srcOrd="1" destOrd="0" presId="urn:microsoft.com/office/officeart/2005/8/layout/hierarchy1"/>
    <dgm:cxn modelId="{01B126A9-5297-4647-9644-0A8C232CC3D4}" type="presParOf" srcId="{A7A4BB52-0772-4C2C-AEFD-493E134B1978}" destId="{D9219729-309A-4E45-907D-DAE1759B0A02}" srcOrd="2" destOrd="0" presId="urn:microsoft.com/office/officeart/2005/8/layout/hierarchy1"/>
    <dgm:cxn modelId="{18EDC738-643D-495B-8EEF-7AD880B4E03A}" type="presParOf" srcId="{D9219729-309A-4E45-907D-DAE1759B0A02}" destId="{E0D3158A-09AB-4EFB-9D03-C8B3A87522E5}" srcOrd="0" destOrd="0" presId="urn:microsoft.com/office/officeart/2005/8/layout/hierarchy1"/>
    <dgm:cxn modelId="{D0B3976B-D3D5-44C4-91A2-DFE70D6D05B5}" type="presParOf" srcId="{E0D3158A-09AB-4EFB-9D03-C8B3A87522E5}" destId="{DDF0ACC8-3F0A-4244-83C2-C5741C417B23}" srcOrd="0" destOrd="0" presId="urn:microsoft.com/office/officeart/2005/8/layout/hierarchy1"/>
    <dgm:cxn modelId="{948CA0D7-8602-4FD3-AEC8-2C7D8B72109A}" type="presParOf" srcId="{E0D3158A-09AB-4EFB-9D03-C8B3A87522E5}" destId="{9AE6E2F1-A9B6-4532-82C2-B7E61747D2D6}" srcOrd="1" destOrd="0" presId="urn:microsoft.com/office/officeart/2005/8/layout/hierarchy1"/>
    <dgm:cxn modelId="{F694D9F1-E449-48C2-9803-66C762CCD7C7}" type="presParOf" srcId="{D9219729-309A-4E45-907D-DAE1759B0A02}" destId="{D7710104-AB87-4659-8914-FEC443326F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5D7513-C47E-442B-957D-76BFBC0E2E0B}"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US"/>
        </a:p>
      </dgm:t>
    </dgm:pt>
    <dgm:pt modelId="{ED2A056B-9CC5-424A-91BB-E021875D53E0}">
      <dgm:prSet/>
      <dgm:spPr/>
      <dgm:t>
        <a:bodyPr/>
        <a:lstStyle/>
        <a:p>
          <a:r>
            <a:rPr lang="de-DE"/>
            <a:t>Flüchtlinge</a:t>
          </a:r>
          <a:endParaRPr lang="en-US"/>
        </a:p>
      </dgm:t>
    </dgm:pt>
    <dgm:pt modelId="{62090C60-10B6-46D1-B61F-34843DE3345E}" type="parTrans" cxnId="{BB7F9D1A-61AD-4D6C-8215-1A7FBD453C54}">
      <dgm:prSet/>
      <dgm:spPr/>
      <dgm:t>
        <a:bodyPr/>
        <a:lstStyle/>
        <a:p>
          <a:endParaRPr lang="en-US"/>
        </a:p>
      </dgm:t>
    </dgm:pt>
    <dgm:pt modelId="{33FDF917-C2B0-4D14-A574-43569A44BE6E}" type="sibTrans" cxnId="{BB7F9D1A-61AD-4D6C-8215-1A7FBD453C54}">
      <dgm:prSet/>
      <dgm:spPr/>
      <dgm:t>
        <a:bodyPr/>
        <a:lstStyle/>
        <a:p>
          <a:endParaRPr lang="en-US"/>
        </a:p>
      </dgm:t>
    </dgm:pt>
    <dgm:pt modelId="{3DCAAE95-7D3F-4CE8-B5CA-925C27B32788}">
      <dgm:prSet/>
      <dgm:spPr/>
      <dgm:t>
        <a:bodyPr/>
        <a:lstStyle/>
        <a:p>
          <a:r>
            <a:rPr lang="de-DE"/>
            <a:t>Konflikte ansässiger Kurden und Türken</a:t>
          </a:r>
          <a:endParaRPr lang="en-US"/>
        </a:p>
      </dgm:t>
    </dgm:pt>
    <dgm:pt modelId="{233A3945-4F1D-43EC-93FF-628EFAC5B6CC}" type="parTrans" cxnId="{87EE0950-F90B-47C8-8FBE-F335F53B2ED5}">
      <dgm:prSet/>
      <dgm:spPr/>
      <dgm:t>
        <a:bodyPr/>
        <a:lstStyle/>
        <a:p>
          <a:endParaRPr lang="en-US"/>
        </a:p>
      </dgm:t>
    </dgm:pt>
    <dgm:pt modelId="{A80D34B3-6A80-46C1-8539-300C53E1B76F}" type="sibTrans" cxnId="{87EE0950-F90B-47C8-8FBE-F335F53B2ED5}">
      <dgm:prSet/>
      <dgm:spPr/>
      <dgm:t>
        <a:bodyPr/>
        <a:lstStyle/>
        <a:p>
          <a:endParaRPr lang="en-US"/>
        </a:p>
      </dgm:t>
    </dgm:pt>
    <dgm:pt modelId="{820DB5D2-258E-48C2-8304-C18C8681518F}">
      <dgm:prSet/>
      <dgm:spPr/>
      <dgm:t>
        <a:bodyPr/>
        <a:lstStyle/>
        <a:p>
          <a:r>
            <a:rPr lang="de-DE" dirty="0"/>
            <a:t>Demonstrationen </a:t>
          </a:r>
          <a:endParaRPr lang="en-US" dirty="0"/>
        </a:p>
      </dgm:t>
    </dgm:pt>
    <dgm:pt modelId="{55F7A851-A00D-4D8E-B917-C4D470660C54}" type="parTrans" cxnId="{3CD8CC68-59E1-40F0-883D-94C6A3A0325A}">
      <dgm:prSet/>
      <dgm:spPr/>
      <dgm:t>
        <a:bodyPr/>
        <a:lstStyle/>
        <a:p>
          <a:endParaRPr lang="en-US"/>
        </a:p>
      </dgm:t>
    </dgm:pt>
    <dgm:pt modelId="{3DB31AAE-5385-48E9-B82E-AD7CC9B45C26}" type="sibTrans" cxnId="{3CD8CC68-59E1-40F0-883D-94C6A3A0325A}">
      <dgm:prSet/>
      <dgm:spPr/>
      <dgm:t>
        <a:bodyPr/>
        <a:lstStyle/>
        <a:p>
          <a:endParaRPr lang="en-US"/>
        </a:p>
      </dgm:t>
    </dgm:pt>
    <dgm:pt modelId="{5B68EB22-1B48-4F13-A745-068DAA3BDE5B}" type="pres">
      <dgm:prSet presAssocID="{185D7513-C47E-442B-957D-76BFBC0E2E0B}" presName="hierChild1" presStyleCnt="0">
        <dgm:presLayoutVars>
          <dgm:chPref val="1"/>
          <dgm:dir/>
          <dgm:animOne val="branch"/>
          <dgm:animLvl val="lvl"/>
          <dgm:resizeHandles/>
        </dgm:presLayoutVars>
      </dgm:prSet>
      <dgm:spPr/>
    </dgm:pt>
    <dgm:pt modelId="{D93F2272-2ACA-4B85-9CF6-E1BD97A9F207}" type="pres">
      <dgm:prSet presAssocID="{ED2A056B-9CC5-424A-91BB-E021875D53E0}" presName="hierRoot1" presStyleCnt="0"/>
      <dgm:spPr/>
    </dgm:pt>
    <dgm:pt modelId="{1A3047DB-A966-4A9B-B467-37717BE91EA9}" type="pres">
      <dgm:prSet presAssocID="{ED2A056B-9CC5-424A-91BB-E021875D53E0}" presName="composite" presStyleCnt="0"/>
      <dgm:spPr/>
    </dgm:pt>
    <dgm:pt modelId="{EE44335C-DD2E-42F8-A75F-B552BF107E50}" type="pres">
      <dgm:prSet presAssocID="{ED2A056B-9CC5-424A-91BB-E021875D53E0}" presName="background" presStyleLbl="node0" presStyleIdx="0" presStyleCnt="3"/>
      <dgm:spPr/>
    </dgm:pt>
    <dgm:pt modelId="{E40E5225-6970-4C1D-8E1C-B7C679E6069C}" type="pres">
      <dgm:prSet presAssocID="{ED2A056B-9CC5-424A-91BB-E021875D53E0}" presName="text" presStyleLbl="fgAcc0" presStyleIdx="0" presStyleCnt="3">
        <dgm:presLayoutVars>
          <dgm:chPref val="3"/>
        </dgm:presLayoutVars>
      </dgm:prSet>
      <dgm:spPr/>
    </dgm:pt>
    <dgm:pt modelId="{C3F4EAEF-38D3-4603-9F54-F810C47195E4}" type="pres">
      <dgm:prSet presAssocID="{ED2A056B-9CC5-424A-91BB-E021875D53E0}" presName="hierChild2" presStyleCnt="0"/>
      <dgm:spPr/>
    </dgm:pt>
    <dgm:pt modelId="{C51BF4AD-38AB-4F1C-9443-1C55EC322EA3}" type="pres">
      <dgm:prSet presAssocID="{3DCAAE95-7D3F-4CE8-B5CA-925C27B32788}" presName="hierRoot1" presStyleCnt="0"/>
      <dgm:spPr/>
    </dgm:pt>
    <dgm:pt modelId="{3765EB33-D42E-46AD-8E2A-7801B7E1667B}" type="pres">
      <dgm:prSet presAssocID="{3DCAAE95-7D3F-4CE8-B5CA-925C27B32788}" presName="composite" presStyleCnt="0"/>
      <dgm:spPr/>
    </dgm:pt>
    <dgm:pt modelId="{9843E595-4100-42EA-BADD-9715A8DF4C07}" type="pres">
      <dgm:prSet presAssocID="{3DCAAE95-7D3F-4CE8-B5CA-925C27B32788}" presName="background" presStyleLbl="node0" presStyleIdx="1" presStyleCnt="3"/>
      <dgm:spPr/>
    </dgm:pt>
    <dgm:pt modelId="{1523DE30-1D1E-46CA-A321-175EA103F32A}" type="pres">
      <dgm:prSet presAssocID="{3DCAAE95-7D3F-4CE8-B5CA-925C27B32788}" presName="text" presStyleLbl="fgAcc0" presStyleIdx="1" presStyleCnt="3">
        <dgm:presLayoutVars>
          <dgm:chPref val="3"/>
        </dgm:presLayoutVars>
      </dgm:prSet>
      <dgm:spPr/>
    </dgm:pt>
    <dgm:pt modelId="{5F0A8C35-DB34-409E-8AFE-9C65A6FACDDE}" type="pres">
      <dgm:prSet presAssocID="{3DCAAE95-7D3F-4CE8-B5CA-925C27B32788}" presName="hierChild2" presStyleCnt="0"/>
      <dgm:spPr/>
    </dgm:pt>
    <dgm:pt modelId="{C7258CCA-C188-4559-9F58-AF1C14317D76}" type="pres">
      <dgm:prSet presAssocID="{820DB5D2-258E-48C2-8304-C18C8681518F}" presName="hierRoot1" presStyleCnt="0"/>
      <dgm:spPr/>
    </dgm:pt>
    <dgm:pt modelId="{BE8299AB-13EC-4B33-B4B6-B9F8B622E6B9}" type="pres">
      <dgm:prSet presAssocID="{820DB5D2-258E-48C2-8304-C18C8681518F}" presName="composite" presStyleCnt="0"/>
      <dgm:spPr/>
    </dgm:pt>
    <dgm:pt modelId="{8325FD3E-2F54-484A-9535-613888A4DF5E}" type="pres">
      <dgm:prSet presAssocID="{820DB5D2-258E-48C2-8304-C18C8681518F}" presName="background" presStyleLbl="node0" presStyleIdx="2" presStyleCnt="3"/>
      <dgm:spPr/>
    </dgm:pt>
    <dgm:pt modelId="{7C3F2884-27B8-42B3-9536-D1242F477CBE}" type="pres">
      <dgm:prSet presAssocID="{820DB5D2-258E-48C2-8304-C18C8681518F}" presName="text" presStyleLbl="fgAcc0" presStyleIdx="2" presStyleCnt="3">
        <dgm:presLayoutVars>
          <dgm:chPref val="3"/>
        </dgm:presLayoutVars>
      </dgm:prSet>
      <dgm:spPr/>
    </dgm:pt>
    <dgm:pt modelId="{130BDFB6-8C1E-4E70-B408-B0A98893137C}" type="pres">
      <dgm:prSet presAssocID="{820DB5D2-258E-48C2-8304-C18C8681518F}" presName="hierChild2" presStyleCnt="0"/>
      <dgm:spPr/>
    </dgm:pt>
  </dgm:ptLst>
  <dgm:cxnLst>
    <dgm:cxn modelId="{BB7F9D1A-61AD-4D6C-8215-1A7FBD453C54}" srcId="{185D7513-C47E-442B-957D-76BFBC0E2E0B}" destId="{ED2A056B-9CC5-424A-91BB-E021875D53E0}" srcOrd="0" destOrd="0" parTransId="{62090C60-10B6-46D1-B61F-34843DE3345E}" sibTransId="{33FDF917-C2B0-4D14-A574-43569A44BE6E}"/>
    <dgm:cxn modelId="{BB2C8F1C-B6AC-426A-9A6F-42CB8B8DB3CB}" type="presOf" srcId="{820DB5D2-258E-48C2-8304-C18C8681518F}" destId="{7C3F2884-27B8-42B3-9536-D1242F477CBE}" srcOrd="0" destOrd="0" presId="urn:microsoft.com/office/officeart/2005/8/layout/hierarchy1"/>
    <dgm:cxn modelId="{3CD8CC68-59E1-40F0-883D-94C6A3A0325A}" srcId="{185D7513-C47E-442B-957D-76BFBC0E2E0B}" destId="{820DB5D2-258E-48C2-8304-C18C8681518F}" srcOrd="2" destOrd="0" parTransId="{55F7A851-A00D-4D8E-B917-C4D470660C54}" sibTransId="{3DB31AAE-5385-48E9-B82E-AD7CC9B45C26}"/>
    <dgm:cxn modelId="{87EE0950-F90B-47C8-8FBE-F335F53B2ED5}" srcId="{185D7513-C47E-442B-957D-76BFBC0E2E0B}" destId="{3DCAAE95-7D3F-4CE8-B5CA-925C27B32788}" srcOrd="1" destOrd="0" parTransId="{233A3945-4F1D-43EC-93FF-628EFAC5B6CC}" sibTransId="{A80D34B3-6A80-46C1-8539-300C53E1B76F}"/>
    <dgm:cxn modelId="{FFBA6F7C-897E-42CC-A282-59EDC97534D3}" type="presOf" srcId="{ED2A056B-9CC5-424A-91BB-E021875D53E0}" destId="{E40E5225-6970-4C1D-8E1C-B7C679E6069C}" srcOrd="0" destOrd="0" presId="urn:microsoft.com/office/officeart/2005/8/layout/hierarchy1"/>
    <dgm:cxn modelId="{7E6894CD-8951-4327-8707-400EC93CD848}" type="presOf" srcId="{185D7513-C47E-442B-957D-76BFBC0E2E0B}" destId="{5B68EB22-1B48-4F13-A745-068DAA3BDE5B}" srcOrd="0" destOrd="0" presId="urn:microsoft.com/office/officeart/2005/8/layout/hierarchy1"/>
    <dgm:cxn modelId="{8F176DF8-8C54-4E45-9878-57B6DA5CC80A}" type="presOf" srcId="{3DCAAE95-7D3F-4CE8-B5CA-925C27B32788}" destId="{1523DE30-1D1E-46CA-A321-175EA103F32A}" srcOrd="0" destOrd="0" presId="urn:microsoft.com/office/officeart/2005/8/layout/hierarchy1"/>
    <dgm:cxn modelId="{B694BE23-3998-445A-A331-06513F01EC32}" type="presParOf" srcId="{5B68EB22-1B48-4F13-A745-068DAA3BDE5B}" destId="{D93F2272-2ACA-4B85-9CF6-E1BD97A9F207}" srcOrd="0" destOrd="0" presId="urn:microsoft.com/office/officeart/2005/8/layout/hierarchy1"/>
    <dgm:cxn modelId="{B35D927C-7980-4608-800D-77BB3A7D6E1F}" type="presParOf" srcId="{D93F2272-2ACA-4B85-9CF6-E1BD97A9F207}" destId="{1A3047DB-A966-4A9B-B467-37717BE91EA9}" srcOrd="0" destOrd="0" presId="urn:microsoft.com/office/officeart/2005/8/layout/hierarchy1"/>
    <dgm:cxn modelId="{7F954905-5560-4CAF-9A85-56761F5E1719}" type="presParOf" srcId="{1A3047DB-A966-4A9B-B467-37717BE91EA9}" destId="{EE44335C-DD2E-42F8-A75F-B552BF107E50}" srcOrd="0" destOrd="0" presId="urn:microsoft.com/office/officeart/2005/8/layout/hierarchy1"/>
    <dgm:cxn modelId="{C1B54654-954B-4072-92CF-4A4618300ABB}" type="presParOf" srcId="{1A3047DB-A966-4A9B-B467-37717BE91EA9}" destId="{E40E5225-6970-4C1D-8E1C-B7C679E6069C}" srcOrd="1" destOrd="0" presId="urn:microsoft.com/office/officeart/2005/8/layout/hierarchy1"/>
    <dgm:cxn modelId="{194065E8-EC3E-4D7B-8A24-3D5E3665FADE}" type="presParOf" srcId="{D93F2272-2ACA-4B85-9CF6-E1BD97A9F207}" destId="{C3F4EAEF-38D3-4603-9F54-F810C47195E4}" srcOrd="1" destOrd="0" presId="urn:microsoft.com/office/officeart/2005/8/layout/hierarchy1"/>
    <dgm:cxn modelId="{9D8978B6-CED7-4A23-B368-1794BD7C49D1}" type="presParOf" srcId="{5B68EB22-1B48-4F13-A745-068DAA3BDE5B}" destId="{C51BF4AD-38AB-4F1C-9443-1C55EC322EA3}" srcOrd="1" destOrd="0" presId="urn:microsoft.com/office/officeart/2005/8/layout/hierarchy1"/>
    <dgm:cxn modelId="{5A5143FF-591A-4CC7-992A-C7450751C896}" type="presParOf" srcId="{C51BF4AD-38AB-4F1C-9443-1C55EC322EA3}" destId="{3765EB33-D42E-46AD-8E2A-7801B7E1667B}" srcOrd="0" destOrd="0" presId="urn:microsoft.com/office/officeart/2005/8/layout/hierarchy1"/>
    <dgm:cxn modelId="{1C9E436E-4903-4808-ACED-CB00BE861274}" type="presParOf" srcId="{3765EB33-D42E-46AD-8E2A-7801B7E1667B}" destId="{9843E595-4100-42EA-BADD-9715A8DF4C07}" srcOrd="0" destOrd="0" presId="urn:microsoft.com/office/officeart/2005/8/layout/hierarchy1"/>
    <dgm:cxn modelId="{AA8E7FC1-FFE3-4D6B-A988-A99816F21CAE}" type="presParOf" srcId="{3765EB33-D42E-46AD-8E2A-7801B7E1667B}" destId="{1523DE30-1D1E-46CA-A321-175EA103F32A}" srcOrd="1" destOrd="0" presId="urn:microsoft.com/office/officeart/2005/8/layout/hierarchy1"/>
    <dgm:cxn modelId="{5EC19F60-DCFF-4F60-A20B-8EF74DB51194}" type="presParOf" srcId="{C51BF4AD-38AB-4F1C-9443-1C55EC322EA3}" destId="{5F0A8C35-DB34-409E-8AFE-9C65A6FACDDE}" srcOrd="1" destOrd="0" presId="urn:microsoft.com/office/officeart/2005/8/layout/hierarchy1"/>
    <dgm:cxn modelId="{8277C15D-CA89-4E65-B447-7CF62EA81FD6}" type="presParOf" srcId="{5B68EB22-1B48-4F13-A745-068DAA3BDE5B}" destId="{C7258CCA-C188-4559-9F58-AF1C14317D76}" srcOrd="2" destOrd="0" presId="urn:microsoft.com/office/officeart/2005/8/layout/hierarchy1"/>
    <dgm:cxn modelId="{CE380A8A-D8BF-4E44-A718-FC159ACF47F8}" type="presParOf" srcId="{C7258CCA-C188-4559-9F58-AF1C14317D76}" destId="{BE8299AB-13EC-4B33-B4B6-B9F8B622E6B9}" srcOrd="0" destOrd="0" presId="urn:microsoft.com/office/officeart/2005/8/layout/hierarchy1"/>
    <dgm:cxn modelId="{7DF202CA-3B9F-47C3-A977-52C37AD02351}" type="presParOf" srcId="{BE8299AB-13EC-4B33-B4B6-B9F8B622E6B9}" destId="{8325FD3E-2F54-484A-9535-613888A4DF5E}" srcOrd="0" destOrd="0" presId="urn:microsoft.com/office/officeart/2005/8/layout/hierarchy1"/>
    <dgm:cxn modelId="{75E57738-7EE5-4BAC-9754-94ADC4D16191}" type="presParOf" srcId="{BE8299AB-13EC-4B33-B4B6-B9F8B622E6B9}" destId="{7C3F2884-27B8-42B3-9536-D1242F477CBE}" srcOrd="1" destOrd="0" presId="urn:microsoft.com/office/officeart/2005/8/layout/hierarchy1"/>
    <dgm:cxn modelId="{C2E85132-9B54-4EE5-9728-E50C209C6198}" type="presParOf" srcId="{C7258CCA-C188-4559-9F58-AF1C14317D76}" destId="{130BDFB6-8C1E-4E70-B408-B0A98893137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69180-BBFF-4B87-A006-C1E77B4609BD}">
      <dsp:nvSpPr>
        <dsp:cNvPr id="0" name=""/>
        <dsp:cNvSpPr/>
      </dsp:nvSpPr>
      <dsp:spPr>
        <a:xfrm>
          <a:off x="0" y="0"/>
          <a:ext cx="7776209" cy="88499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II. Verbindung von „</a:t>
          </a:r>
          <a:r>
            <a:rPr lang="el-GR" sz="2200" kern="1200" dirty="0"/>
            <a:t>φύσις</a:t>
          </a:r>
          <a:r>
            <a:rPr lang="de-DE" sz="2200" kern="1200" dirty="0"/>
            <a:t>“ und</a:t>
          </a:r>
          <a:r>
            <a:rPr lang="el-GR" sz="2200" kern="1200" dirty="0"/>
            <a:t> </a:t>
          </a:r>
          <a:r>
            <a:rPr lang="de-DE" sz="2200" kern="1200" dirty="0"/>
            <a:t>„</a:t>
          </a:r>
          <a:r>
            <a:rPr lang="el-GR" sz="2200" kern="1200" dirty="0"/>
            <a:t>νόμος</a:t>
          </a:r>
          <a:r>
            <a:rPr lang="de-DE" sz="2200" kern="1200" dirty="0"/>
            <a:t>“(483e-484c)</a:t>
          </a:r>
          <a:endParaRPr lang="en-US" sz="2200" kern="1200" dirty="0"/>
        </a:p>
      </dsp:txBody>
      <dsp:txXfrm>
        <a:off x="25921" y="25921"/>
        <a:ext cx="6746443" cy="833157"/>
      </dsp:txXfrm>
    </dsp:sp>
    <dsp:sp modelId="{AF9A5F41-3DB6-401B-9AED-C150272F1BDE}">
      <dsp:nvSpPr>
        <dsp:cNvPr id="0" name=""/>
        <dsp:cNvSpPr/>
      </dsp:nvSpPr>
      <dsp:spPr>
        <a:xfrm>
          <a:off x="651257" y="1045908"/>
          <a:ext cx="7776209" cy="884999"/>
        </a:xfrm>
        <a:prstGeom prst="roundRect">
          <a:avLst>
            <a:gd name="adj" fmla="val 10000"/>
          </a:avLst>
        </a:prstGeom>
        <a:solidFill>
          <a:schemeClr val="accent2">
            <a:hueOff val="-54397"/>
            <a:satOff val="-3144"/>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Herrschaftsanspruch und „</a:t>
          </a:r>
          <a:r>
            <a:rPr lang="el-GR" sz="2200" kern="1200" dirty="0"/>
            <a:t>τὸ πλέον ζητεῖν ἔχειν τῶν πολλῶν</a:t>
          </a:r>
          <a:r>
            <a:rPr lang="de-DE" sz="2200" kern="1200" dirty="0"/>
            <a:t>“ durch „</a:t>
          </a:r>
          <a:r>
            <a:rPr lang="el-GR" sz="2200" kern="1200" dirty="0"/>
            <a:t>κατὰ νόμον </a:t>
          </a:r>
          <a:r>
            <a:rPr lang="de-DE" sz="2200" kern="1200" dirty="0"/>
            <a:t>(…)</a:t>
          </a:r>
          <a:r>
            <a:rPr lang="el-GR" sz="2200" kern="1200" dirty="0"/>
            <a:t> τὸν τῆς φύσεως</a:t>
          </a:r>
          <a:r>
            <a:rPr lang="de-DE" sz="2200" kern="1200" dirty="0"/>
            <a:t>“ (484e)</a:t>
          </a:r>
          <a:endParaRPr lang="en-US" sz="2200" kern="1200" dirty="0"/>
        </a:p>
      </dsp:txBody>
      <dsp:txXfrm>
        <a:off x="677178" y="1071829"/>
        <a:ext cx="6497860" cy="833157"/>
      </dsp:txXfrm>
    </dsp:sp>
    <dsp:sp modelId="{78BF59A5-86C7-4D3F-BCE8-82B5D91812A5}">
      <dsp:nvSpPr>
        <dsp:cNvPr id="0" name=""/>
        <dsp:cNvSpPr/>
      </dsp:nvSpPr>
      <dsp:spPr>
        <a:xfrm>
          <a:off x="1292794" y="2050478"/>
          <a:ext cx="7776209" cy="967676"/>
        </a:xfrm>
        <a:prstGeom prst="roundRect">
          <a:avLst>
            <a:gd name="adj" fmla="val 10000"/>
          </a:avLst>
        </a:prstGeom>
        <a:solidFill>
          <a:schemeClr val="accent2">
            <a:hueOff val="-108793"/>
            <a:satOff val="-6288"/>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dirty="0"/>
            <a:t>Prophezeiung: Ein Mann mit „</a:t>
          </a:r>
          <a:r>
            <a:rPr lang="el-GR" sz="2200" kern="1200" dirty="0"/>
            <a:t>φύσιν ἱκανὴν</a:t>
          </a:r>
          <a:r>
            <a:rPr lang="de-DE" sz="2200" kern="1200" dirty="0"/>
            <a:t>“ (484a)</a:t>
          </a:r>
          <a:br>
            <a:rPr lang="de-DE" sz="2200" kern="1200" dirty="0"/>
          </a:br>
          <a:r>
            <a:rPr lang="de-DE" sz="2200" kern="1200" dirty="0">
              <a:sym typeface="Wingdings" panose="05000000000000000000" pitchFamily="2" charset="2"/>
            </a:rPr>
            <a:t></a:t>
          </a:r>
          <a:r>
            <a:rPr lang="de-DE" sz="2200" kern="1200" dirty="0"/>
            <a:t>Zerstörung der Gesetze (484a)</a:t>
          </a:r>
          <a:br>
            <a:rPr lang="de-DE" sz="2200" kern="1200" dirty="0"/>
          </a:br>
          <a:r>
            <a:rPr lang="de-DE" sz="2200" kern="1200" dirty="0">
              <a:sym typeface="Wingdings" panose="05000000000000000000" pitchFamily="2" charset="2"/>
            </a:rPr>
            <a:t></a:t>
          </a:r>
          <a:r>
            <a:rPr lang="de-DE" sz="2200" kern="1200" dirty="0"/>
            <a:t> Erhebt sich zum „</a:t>
          </a:r>
          <a:r>
            <a:rPr lang="el-GR" sz="2200" kern="1200" dirty="0"/>
            <a:t>δεσπότης</a:t>
          </a:r>
          <a:r>
            <a:rPr lang="de-DE" sz="2200" kern="1200" dirty="0"/>
            <a:t>“ (484a)</a:t>
          </a:r>
          <a:endParaRPr lang="en-US" sz="2200" kern="1200" dirty="0"/>
        </a:p>
      </dsp:txBody>
      <dsp:txXfrm>
        <a:off x="1321136" y="2078820"/>
        <a:ext cx="6502738" cy="910992"/>
      </dsp:txXfrm>
    </dsp:sp>
    <dsp:sp modelId="{5935A079-551A-483A-B958-B81687197177}">
      <dsp:nvSpPr>
        <dsp:cNvPr id="0" name=""/>
        <dsp:cNvSpPr/>
      </dsp:nvSpPr>
      <dsp:spPr>
        <a:xfrm>
          <a:off x="1944052" y="3137725"/>
          <a:ext cx="7776209" cy="884999"/>
        </a:xfrm>
        <a:prstGeom prst="roundRect">
          <a:avLst>
            <a:gd name="adj" fmla="val 10000"/>
          </a:avLst>
        </a:prstGeom>
        <a:solidFill>
          <a:schemeClr val="accent2">
            <a:hueOff val="-163190"/>
            <a:satOff val="-9432"/>
            <a:lumOff val="1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b="0" i="0" u="none" kern="1200" dirty="0"/>
            <a:t>„</a:t>
          </a:r>
          <a:r>
            <a:rPr lang="el-GR" sz="2200" b="0" i="0" u="none" kern="1200" dirty="0"/>
            <a:t>ἐξέλαμψεν τὸ τῆς φύσεως δίκαιον</a:t>
          </a:r>
          <a:r>
            <a:rPr lang="de-DE" sz="2200" b="0" i="0" u="none" kern="1200" dirty="0"/>
            <a:t>“ (484a)</a:t>
          </a:r>
          <a:endParaRPr lang="en-US" sz="2200" kern="1200" dirty="0"/>
        </a:p>
      </dsp:txBody>
      <dsp:txXfrm>
        <a:off x="1969973" y="3163646"/>
        <a:ext cx="6497860" cy="833157"/>
      </dsp:txXfrm>
    </dsp:sp>
    <dsp:sp modelId="{EBDD6028-9E25-4825-9BA9-F439F69EFFDF}">
      <dsp:nvSpPr>
        <dsp:cNvPr id="0" name=""/>
        <dsp:cNvSpPr/>
      </dsp:nvSpPr>
      <dsp:spPr>
        <a:xfrm>
          <a:off x="7200959" y="677829"/>
          <a:ext cx="575249" cy="57524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330390" y="677829"/>
        <a:ext cx="316387" cy="432875"/>
      </dsp:txXfrm>
    </dsp:sp>
    <dsp:sp modelId="{3A715CAB-B2A1-4ACF-8DD0-432AE521C9B6}">
      <dsp:nvSpPr>
        <dsp:cNvPr id="0" name=""/>
        <dsp:cNvSpPr/>
      </dsp:nvSpPr>
      <dsp:spPr>
        <a:xfrm>
          <a:off x="7852217" y="1723737"/>
          <a:ext cx="575249" cy="575249"/>
        </a:xfrm>
        <a:prstGeom prst="downArrow">
          <a:avLst>
            <a:gd name="adj1" fmla="val 55000"/>
            <a:gd name="adj2" fmla="val 45000"/>
          </a:avLst>
        </a:prstGeom>
        <a:solidFill>
          <a:schemeClr val="accent2">
            <a:tint val="40000"/>
            <a:alpha val="90000"/>
            <a:hueOff val="-1129"/>
            <a:satOff val="-620"/>
            <a:lumOff val="1224"/>
            <a:alphaOff val="0"/>
          </a:schemeClr>
        </a:solidFill>
        <a:ln w="15875" cap="flat" cmpd="sng" algn="ctr">
          <a:solidFill>
            <a:schemeClr val="accent2">
              <a:tint val="40000"/>
              <a:alpha val="90000"/>
              <a:hueOff val="-1129"/>
              <a:satOff val="-620"/>
              <a:lumOff val="1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81648" y="1723737"/>
        <a:ext cx="316387" cy="432875"/>
      </dsp:txXfrm>
    </dsp:sp>
    <dsp:sp modelId="{6DA275FA-BAFF-4199-B83A-CEB5B081EA47}">
      <dsp:nvSpPr>
        <dsp:cNvPr id="0" name=""/>
        <dsp:cNvSpPr/>
      </dsp:nvSpPr>
      <dsp:spPr>
        <a:xfrm>
          <a:off x="8493754" y="2769646"/>
          <a:ext cx="575249" cy="575249"/>
        </a:xfrm>
        <a:prstGeom prst="downArrow">
          <a:avLst>
            <a:gd name="adj1" fmla="val 55000"/>
            <a:gd name="adj2" fmla="val 45000"/>
          </a:avLst>
        </a:prstGeom>
        <a:solidFill>
          <a:schemeClr val="accent2">
            <a:tint val="40000"/>
            <a:alpha val="90000"/>
            <a:hueOff val="-2258"/>
            <a:satOff val="-1241"/>
            <a:lumOff val="2447"/>
            <a:alphaOff val="0"/>
          </a:schemeClr>
        </a:solidFill>
        <a:ln w="15875" cap="flat" cmpd="sng" algn="ctr">
          <a:solidFill>
            <a:schemeClr val="accent2">
              <a:tint val="40000"/>
              <a:alpha val="90000"/>
              <a:hueOff val="-2258"/>
              <a:satOff val="-1241"/>
              <a:lumOff val="24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23185" y="2769646"/>
        <a:ext cx="316387" cy="4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1CDA8-13B9-461E-A510-1B3FA49C422A}">
      <dsp:nvSpPr>
        <dsp:cNvPr id="0" name=""/>
        <dsp:cNvSpPr/>
      </dsp:nvSpPr>
      <dsp:spPr>
        <a:xfrm>
          <a:off x="759" y="166031"/>
          <a:ext cx="3075551" cy="369066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796" tIns="0" rIns="303796" bIns="330200" numCol="1" spcCol="1270" anchor="t" anchorCtr="0">
          <a:noAutofit/>
        </a:bodyPr>
        <a:lstStyle/>
        <a:p>
          <a:pPr marL="0" lvl="0" indent="0" algn="l" defTabSz="1155700">
            <a:lnSpc>
              <a:spcPct val="90000"/>
            </a:lnSpc>
            <a:spcBef>
              <a:spcPct val="0"/>
            </a:spcBef>
            <a:spcAft>
              <a:spcPct val="35000"/>
            </a:spcAft>
            <a:buNone/>
          </a:pPr>
          <a:r>
            <a:rPr lang="de-DE" sz="2600" kern="1200" dirty="0"/>
            <a:t>Wer ist der Starke?</a:t>
          </a:r>
          <a:endParaRPr lang="en-US" sz="2600" kern="1200" dirty="0"/>
        </a:p>
      </dsp:txBody>
      <dsp:txXfrm>
        <a:off x="759" y="1642296"/>
        <a:ext cx="3075551" cy="2214397"/>
      </dsp:txXfrm>
    </dsp:sp>
    <dsp:sp modelId="{967DF4AD-4FF2-416B-87EA-21F3EC691632}">
      <dsp:nvSpPr>
        <dsp:cNvPr id="0" name=""/>
        <dsp:cNvSpPr/>
      </dsp:nvSpPr>
      <dsp:spPr>
        <a:xfrm>
          <a:off x="759" y="166031"/>
          <a:ext cx="3075551" cy="147626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3796" tIns="165100" rIns="303796"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759" y="166031"/>
        <a:ext cx="3075551" cy="1476264"/>
      </dsp:txXfrm>
    </dsp:sp>
    <dsp:sp modelId="{D8CF5E37-6076-4C0F-B464-EF5AEA8EF0F5}">
      <dsp:nvSpPr>
        <dsp:cNvPr id="0" name=""/>
        <dsp:cNvSpPr/>
      </dsp:nvSpPr>
      <dsp:spPr>
        <a:xfrm>
          <a:off x="3322355" y="166031"/>
          <a:ext cx="3075551" cy="3690661"/>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796" tIns="0" rIns="303796" bIns="330200" numCol="1" spcCol="1270" anchor="t" anchorCtr="0">
          <a:noAutofit/>
        </a:bodyPr>
        <a:lstStyle/>
        <a:p>
          <a:pPr marL="0" lvl="0" indent="0" algn="l" defTabSz="1155700">
            <a:lnSpc>
              <a:spcPct val="90000"/>
            </a:lnSpc>
            <a:spcBef>
              <a:spcPct val="0"/>
            </a:spcBef>
            <a:spcAft>
              <a:spcPct val="35000"/>
            </a:spcAft>
            <a:buNone/>
          </a:pPr>
          <a:r>
            <a:rPr lang="de-DE" sz="2600" kern="1200" dirty="0"/>
            <a:t>Wieso erhält der Starke Zustimmung?</a:t>
          </a:r>
          <a:endParaRPr lang="en-US" sz="2600" kern="1200" dirty="0"/>
        </a:p>
      </dsp:txBody>
      <dsp:txXfrm>
        <a:off x="3322355" y="1642296"/>
        <a:ext cx="3075551" cy="2214397"/>
      </dsp:txXfrm>
    </dsp:sp>
    <dsp:sp modelId="{D01A5BB3-AB25-4828-96BC-B8F36A863C8F}">
      <dsp:nvSpPr>
        <dsp:cNvPr id="0" name=""/>
        <dsp:cNvSpPr/>
      </dsp:nvSpPr>
      <dsp:spPr>
        <a:xfrm>
          <a:off x="3322355" y="166031"/>
          <a:ext cx="3075551" cy="147626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3796" tIns="165100" rIns="303796"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322355" y="166031"/>
        <a:ext cx="3075551" cy="1476264"/>
      </dsp:txXfrm>
    </dsp:sp>
    <dsp:sp modelId="{D3BA00CB-87F1-4B9A-B58D-7F709F385EEB}">
      <dsp:nvSpPr>
        <dsp:cNvPr id="0" name=""/>
        <dsp:cNvSpPr/>
      </dsp:nvSpPr>
      <dsp:spPr>
        <a:xfrm>
          <a:off x="6643950" y="166031"/>
          <a:ext cx="3075551" cy="3690661"/>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796" tIns="0" rIns="303796" bIns="330200" numCol="1" spcCol="1270" anchor="t" anchorCtr="0">
          <a:noAutofit/>
        </a:bodyPr>
        <a:lstStyle/>
        <a:p>
          <a:pPr marL="0" lvl="0" indent="0" algn="l" defTabSz="1155700">
            <a:lnSpc>
              <a:spcPct val="90000"/>
            </a:lnSpc>
            <a:spcBef>
              <a:spcPct val="0"/>
            </a:spcBef>
            <a:spcAft>
              <a:spcPct val="35000"/>
            </a:spcAft>
            <a:buNone/>
          </a:pPr>
          <a:r>
            <a:rPr lang="de-DE" sz="2600" kern="1200" dirty="0"/>
            <a:t>Legitimiert die Natur das Verhalten der Starken?</a:t>
          </a:r>
          <a:endParaRPr lang="en-US" sz="2600" kern="1200" dirty="0"/>
        </a:p>
      </dsp:txBody>
      <dsp:txXfrm>
        <a:off x="6643950" y="1642296"/>
        <a:ext cx="3075551" cy="2214397"/>
      </dsp:txXfrm>
    </dsp:sp>
    <dsp:sp modelId="{807BB758-6BEB-471E-ADA8-AA0A89D6B9A1}">
      <dsp:nvSpPr>
        <dsp:cNvPr id="0" name=""/>
        <dsp:cNvSpPr/>
      </dsp:nvSpPr>
      <dsp:spPr>
        <a:xfrm>
          <a:off x="6643950" y="166031"/>
          <a:ext cx="3075551" cy="147626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3796" tIns="165100" rIns="303796"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6643950" y="166031"/>
        <a:ext cx="3075551" cy="1476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26FE8-8564-403C-B3C0-A3EE71DA0B75}">
      <dsp:nvSpPr>
        <dsp:cNvPr id="0" name=""/>
        <dsp:cNvSpPr/>
      </dsp:nvSpPr>
      <dsp:spPr>
        <a:xfrm>
          <a:off x="0" y="103452"/>
          <a:ext cx="9720262" cy="18661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e-DE" sz="2900" kern="1200" dirty="0"/>
            <a:t>„Alle Mitglieder unterlassen in ihren internationalen Beziehungen jede gegen die territoriale Unversehrtheit (…) gerichtete (…) Anwendung von Gewalt“ (UN-Charta Art. 2, 4)</a:t>
          </a:r>
          <a:br>
            <a:rPr lang="de-DE" sz="2900" kern="1200" dirty="0"/>
          </a:br>
          <a:endParaRPr lang="en-US" sz="2900" kern="1200" dirty="0"/>
        </a:p>
      </dsp:txBody>
      <dsp:txXfrm>
        <a:off x="91098" y="194550"/>
        <a:ext cx="9538066" cy="1683954"/>
      </dsp:txXfrm>
    </dsp:sp>
    <dsp:sp modelId="{B455EEC1-9B08-4F00-B32E-C599187CD193}">
      <dsp:nvSpPr>
        <dsp:cNvPr id="0" name=""/>
        <dsp:cNvSpPr/>
      </dsp:nvSpPr>
      <dsp:spPr>
        <a:xfrm>
          <a:off x="0" y="2053122"/>
          <a:ext cx="9720262" cy="1866150"/>
        </a:xfrm>
        <a:prstGeom prst="roundRect">
          <a:avLst/>
        </a:prstGeom>
        <a:solidFill>
          <a:schemeClr val="accent2">
            <a:hueOff val="-163190"/>
            <a:satOff val="-9432"/>
            <a:lumOff val="1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e-DE" sz="2900" kern="1200"/>
            <a:t>Türkei verletzt bei Militäroffensive „Friedensquelle“ syrische Grenze </a:t>
          </a:r>
          <a:endParaRPr lang="en-US" sz="2900" kern="1200"/>
        </a:p>
      </dsp:txBody>
      <dsp:txXfrm>
        <a:off x="91098" y="2144220"/>
        <a:ext cx="9538066" cy="16839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026AD-6C0B-4FBE-9DFC-0FFB9A442ADD}">
      <dsp:nvSpPr>
        <dsp:cNvPr id="0" name=""/>
        <dsp:cNvSpPr/>
      </dsp:nvSpPr>
      <dsp:spPr>
        <a:xfrm>
          <a:off x="0" y="266755"/>
          <a:ext cx="10020299" cy="180487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dirty="0"/>
            <a:t> „ Diese Charta beeinträchtigt im Falle eines bewaffneten Angriffs (…) keineswegs das naturgegebene Recht zur individuellen oder kollektiven Selbstverteidigung (…)“ (UN-Charta Art. 51)</a:t>
          </a:r>
          <a:endParaRPr lang="en-US" sz="2800" kern="1200" dirty="0"/>
        </a:p>
      </dsp:txBody>
      <dsp:txXfrm>
        <a:off x="88107" y="354862"/>
        <a:ext cx="9844085" cy="1628657"/>
      </dsp:txXfrm>
    </dsp:sp>
    <dsp:sp modelId="{912FD220-A3E7-4FC7-A351-8E6A2B6075A1}">
      <dsp:nvSpPr>
        <dsp:cNvPr id="0" name=""/>
        <dsp:cNvSpPr/>
      </dsp:nvSpPr>
      <dsp:spPr>
        <a:xfrm>
          <a:off x="0" y="2152266"/>
          <a:ext cx="10020299" cy="1804871"/>
        </a:xfrm>
        <a:prstGeom prst="roundRect">
          <a:avLst/>
        </a:prstGeom>
        <a:solidFill>
          <a:schemeClr val="accent2">
            <a:hueOff val="-163190"/>
            <a:satOff val="-9432"/>
            <a:lumOff val="1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dirty="0"/>
            <a:t>„Im Ergebnis lässt sich selbst bei großzügiger Auslegung des Selbstverteidigungsrechts eine akute Selbstverteidigungslage im Sinne des Art. 51 UN-Charta zugunsten der Türkei nicht erkennen.“ (Analyse des wissenschaftlichen Dienstes des Bundestages)</a:t>
          </a:r>
          <a:endParaRPr lang="en-US" sz="2800" kern="1200" dirty="0"/>
        </a:p>
      </dsp:txBody>
      <dsp:txXfrm>
        <a:off x="88107" y="2240373"/>
        <a:ext cx="9844085" cy="16286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7C13C-C6E6-4074-AFAF-51838ED71C7D}">
      <dsp:nvSpPr>
        <dsp:cNvPr id="0" name=""/>
        <dsp:cNvSpPr/>
      </dsp:nvSpPr>
      <dsp:spPr>
        <a:xfrm>
          <a:off x="0" y="118570"/>
          <a:ext cx="10326814" cy="212245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dirty="0"/>
            <a:t>„Angriffe auf das Leben und die Person, namentlich Tötung jeder Art, Verstümmelung, grausame Behandlung und Folterung [sind verboten]“ (4. Genfer Konvention, Art 3, 1a)</a:t>
          </a:r>
          <a:endParaRPr lang="en-US" sz="2700" kern="1200" dirty="0"/>
        </a:p>
      </dsp:txBody>
      <dsp:txXfrm>
        <a:off x="103610" y="222180"/>
        <a:ext cx="10119594" cy="1915233"/>
      </dsp:txXfrm>
    </dsp:sp>
    <dsp:sp modelId="{305500ED-A9B7-452D-B033-8CD0C18D4CBC}">
      <dsp:nvSpPr>
        <dsp:cNvPr id="0" name=""/>
        <dsp:cNvSpPr/>
      </dsp:nvSpPr>
      <dsp:spPr>
        <a:xfrm>
          <a:off x="0" y="2318784"/>
          <a:ext cx="10326814" cy="2122453"/>
        </a:xfrm>
        <a:prstGeom prst="roundRect">
          <a:avLst/>
        </a:prstGeom>
        <a:solidFill>
          <a:schemeClr val="accent2">
            <a:hueOff val="-163190"/>
            <a:satOff val="-9432"/>
            <a:lumOff val="1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dirty="0"/>
            <a:t>"Die türkische Militäroffensive im Nordosten Syriens hat verheerende Auswirkungen auf das Leben der syrischen Zivilbevölkerung. (…) Die türkischen Streitkräfte haben (…) illegale tödliche Angriffe in Wohngebieten gestartet, bei denen Zivilisten getötet (…) wurden“ (</a:t>
          </a:r>
          <a:r>
            <a:rPr lang="de-DE" sz="2700" kern="1200" dirty="0" err="1"/>
            <a:t>Kumi</a:t>
          </a:r>
          <a:r>
            <a:rPr lang="de-DE" sz="2700" kern="1200" dirty="0"/>
            <a:t> Naidoo, internationaler Generalsekretär von Amnesty International)</a:t>
          </a:r>
          <a:endParaRPr lang="en-US" sz="2700" kern="1200" dirty="0"/>
        </a:p>
      </dsp:txBody>
      <dsp:txXfrm>
        <a:off x="103610" y="2422394"/>
        <a:ext cx="10119594" cy="19152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5CE17-1A05-47ED-AAD4-16466D1396D8}">
      <dsp:nvSpPr>
        <dsp:cNvPr id="0" name=""/>
        <dsp:cNvSpPr/>
      </dsp:nvSpPr>
      <dsp:spPr>
        <a:xfrm>
          <a:off x="3671872" y="1043014"/>
          <a:ext cx="2852981" cy="1811643"/>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E3F019-4969-4268-B040-DAF2351A673E}">
      <dsp:nvSpPr>
        <dsp:cNvPr id="0" name=""/>
        <dsp:cNvSpPr/>
      </dsp:nvSpPr>
      <dsp:spPr>
        <a:xfrm>
          <a:off x="3988870" y="1344162"/>
          <a:ext cx="2852981" cy="1811643"/>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Zerstörung von Kultur</a:t>
          </a:r>
          <a:endParaRPr lang="en-US" sz="2900" kern="1200"/>
        </a:p>
      </dsp:txBody>
      <dsp:txXfrm>
        <a:off x="4041931" y="1397223"/>
        <a:ext cx="2746859" cy="1705521"/>
      </dsp:txXfrm>
    </dsp:sp>
    <dsp:sp modelId="{DAC2496A-91C3-442E-925F-5B49F836C306}">
      <dsp:nvSpPr>
        <dsp:cNvPr id="0" name=""/>
        <dsp:cNvSpPr/>
      </dsp:nvSpPr>
      <dsp:spPr>
        <a:xfrm>
          <a:off x="258001" y="1043014"/>
          <a:ext cx="2852981" cy="1811643"/>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70D21-E179-41CC-8B43-69A2E4D9B274}">
      <dsp:nvSpPr>
        <dsp:cNvPr id="0" name=""/>
        <dsp:cNvSpPr/>
      </dsp:nvSpPr>
      <dsp:spPr>
        <a:xfrm>
          <a:off x="574999" y="1344162"/>
          <a:ext cx="2852981" cy="1811643"/>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Humanitäre Krise</a:t>
          </a:r>
          <a:endParaRPr lang="en-US" sz="2900" kern="1200"/>
        </a:p>
      </dsp:txBody>
      <dsp:txXfrm>
        <a:off x="628060" y="1397223"/>
        <a:ext cx="2746859" cy="1705521"/>
      </dsp:txXfrm>
    </dsp:sp>
    <dsp:sp modelId="{DDF0ACC8-3F0A-4244-83C2-C5741C417B23}">
      <dsp:nvSpPr>
        <dsp:cNvPr id="0" name=""/>
        <dsp:cNvSpPr/>
      </dsp:nvSpPr>
      <dsp:spPr>
        <a:xfrm>
          <a:off x="6973954" y="1055550"/>
          <a:ext cx="2852981" cy="1811643"/>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6E2F1-A9B6-4532-82C2-B7E61747D2D6}">
      <dsp:nvSpPr>
        <dsp:cNvPr id="0" name=""/>
        <dsp:cNvSpPr/>
      </dsp:nvSpPr>
      <dsp:spPr>
        <a:xfrm>
          <a:off x="7290952" y="1356698"/>
          <a:ext cx="2852981" cy="1811643"/>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e-DE" sz="2900" kern="1200"/>
            <a:t>Wirtschaftliche und strukturelle Schwächung der Region</a:t>
          </a:r>
          <a:endParaRPr lang="en-US" sz="2900" kern="1200"/>
        </a:p>
      </dsp:txBody>
      <dsp:txXfrm>
        <a:off x="7344013" y="1409759"/>
        <a:ext cx="2746859" cy="1705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4335C-DD2E-42F8-A75F-B552BF107E50}">
      <dsp:nvSpPr>
        <dsp:cNvPr id="0" name=""/>
        <dsp:cNvSpPr/>
      </dsp:nvSpPr>
      <dsp:spPr>
        <a:xfrm>
          <a:off x="0" y="999088"/>
          <a:ext cx="2733823" cy="1735978"/>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E5225-6970-4C1D-8E1C-B7C679E6069C}">
      <dsp:nvSpPr>
        <dsp:cNvPr id="0" name=""/>
        <dsp:cNvSpPr/>
      </dsp:nvSpPr>
      <dsp:spPr>
        <a:xfrm>
          <a:off x="303758" y="1287658"/>
          <a:ext cx="2733823" cy="1735978"/>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a:t>Flüchtlinge</a:t>
          </a:r>
          <a:endParaRPr lang="en-US" sz="2800" kern="1200"/>
        </a:p>
      </dsp:txBody>
      <dsp:txXfrm>
        <a:off x="354603" y="1338503"/>
        <a:ext cx="2632133" cy="1634288"/>
      </dsp:txXfrm>
    </dsp:sp>
    <dsp:sp modelId="{9843E595-4100-42EA-BADD-9715A8DF4C07}">
      <dsp:nvSpPr>
        <dsp:cNvPr id="0" name=""/>
        <dsp:cNvSpPr/>
      </dsp:nvSpPr>
      <dsp:spPr>
        <a:xfrm>
          <a:off x="3341340" y="999088"/>
          <a:ext cx="2733823" cy="1735978"/>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3DE30-1D1E-46CA-A321-175EA103F32A}">
      <dsp:nvSpPr>
        <dsp:cNvPr id="0" name=""/>
        <dsp:cNvSpPr/>
      </dsp:nvSpPr>
      <dsp:spPr>
        <a:xfrm>
          <a:off x="3645098" y="1287658"/>
          <a:ext cx="2733823" cy="1735978"/>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a:t>Konflikte ansässiger Kurden und Türken</a:t>
          </a:r>
          <a:endParaRPr lang="en-US" sz="2800" kern="1200"/>
        </a:p>
      </dsp:txBody>
      <dsp:txXfrm>
        <a:off x="3695943" y="1338503"/>
        <a:ext cx="2632133" cy="1634288"/>
      </dsp:txXfrm>
    </dsp:sp>
    <dsp:sp modelId="{8325FD3E-2F54-484A-9535-613888A4DF5E}">
      <dsp:nvSpPr>
        <dsp:cNvPr id="0" name=""/>
        <dsp:cNvSpPr/>
      </dsp:nvSpPr>
      <dsp:spPr>
        <a:xfrm>
          <a:off x="6682680" y="999088"/>
          <a:ext cx="2733823" cy="1735978"/>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F2884-27B8-42B3-9536-D1242F477CBE}">
      <dsp:nvSpPr>
        <dsp:cNvPr id="0" name=""/>
        <dsp:cNvSpPr/>
      </dsp:nvSpPr>
      <dsp:spPr>
        <a:xfrm>
          <a:off x="6986438" y="1287658"/>
          <a:ext cx="2733823" cy="1735978"/>
        </a:xfrm>
        <a:prstGeom prst="roundRect">
          <a:avLst>
            <a:gd name="adj" fmla="val 10000"/>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Demonstrationen </a:t>
          </a:r>
          <a:endParaRPr lang="en-US" sz="2800" kern="1200" dirty="0"/>
        </a:p>
      </dsp:txBody>
      <dsp:txXfrm>
        <a:off x="7037283" y="1338503"/>
        <a:ext cx="2632133" cy="16342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lgn="l">
              <a:defRPr/>
            </a:lvl1pPr>
          </a:lstStyle>
          <a:p>
            <a:fld id="{CAFF2BF0-F0CA-4914-998C-0BDBD5D110EB}" type="datetimeFigureOut">
              <a:rPr lang="en-GB" smtClean="0"/>
              <a:t>21/11/2019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D3C3D-185F-4A0E-9BA1-97C01922737B}" type="slidenum">
              <a:rPr lang="en-GB" smtClean="0"/>
              <a:t>‹Nr.›</a:t>
            </a:fld>
            <a:endParaRPr lang="en-GB"/>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89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AFF2BF0-F0CA-4914-998C-0BDBD5D110EB}" type="datetimeFigureOut">
              <a:rPr lang="en-GB" smtClean="0"/>
              <a:t>21/11/2019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D3C3D-185F-4A0E-9BA1-97C01922737B}" type="slidenum">
              <a:rPr lang="en-GB" smtClean="0"/>
              <a:t>‹Nr.›</a:t>
            </a:fld>
            <a:endParaRPr lang="en-GB"/>
          </a:p>
        </p:txBody>
      </p:sp>
    </p:spTree>
    <p:extLst>
      <p:ext uri="{BB962C8B-B14F-4D97-AF65-F5344CB8AC3E}">
        <p14:creationId xmlns:p14="http://schemas.microsoft.com/office/powerpoint/2010/main" val="134679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de-DE"/>
              <a:t>Mastertitelformat bearbeiten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AFF2BF0-F0CA-4914-998C-0BDBD5D110EB}" type="datetimeFigureOut">
              <a:rPr lang="en-GB" smtClean="0"/>
              <a:t>21/11/2019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D3C3D-185F-4A0E-9BA1-97C01922737B}" type="slidenum">
              <a:rPr lang="en-GB" smtClean="0"/>
              <a:t>‹Nr.›</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87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AFF2BF0-F0CA-4914-998C-0BDBD5D110EB}" type="datetimeFigureOut">
              <a:rPr lang="en-GB" smtClean="0"/>
              <a:t>21/11/2019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D3C3D-185F-4A0E-9BA1-97C01922737B}" type="slidenum">
              <a:rPr lang="en-GB" smtClean="0"/>
              <a:t>‹Nr.›</a:t>
            </a:fld>
            <a:endParaRPr lang="en-GB"/>
          </a:p>
        </p:txBody>
      </p:sp>
    </p:spTree>
    <p:extLst>
      <p:ext uri="{BB962C8B-B14F-4D97-AF65-F5344CB8AC3E}">
        <p14:creationId xmlns:p14="http://schemas.microsoft.com/office/powerpoint/2010/main" val="91954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e-DE"/>
              <a:t>Mastertitelformat bearbeiten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AFF2BF0-F0CA-4914-998C-0BDBD5D110EB}" type="datetimeFigureOut">
              <a:rPr lang="en-GB" smtClean="0"/>
              <a:t>21/11/2019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D3C3D-185F-4A0E-9BA1-97C01922737B}" type="slidenum">
              <a:rPr lang="en-GB" smtClean="0"/>
              <a:t>‹Nr.›</a:t>
            </a:fld>
            <a:endParaRPr lang="en-GB"/>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9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e-DE"/>
              <a:t>Mastertitelformat bearbeiten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AFF2BF0-F0CA-4914-998C-0BDBD5D110EB}" type="datetimeFigureOut">
              <a:rPr lang="en-GB" smtClean="0"/>
              <a:t>21/11/2019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D3C3D-185F-4A0E-9BA1-97C01922737B}" type="slidenum">
              <a:rPr lang="en-GB" smtClean="0"/>
              <a:t>‹Nr.›</a:t>
            </a:fld>
            <a:endParaRPr lang="en-GB"/>
          </a:p>
        </p:txBody>
      </p:sp>
    </p:spTree>
    <p:extLst>
      <p:ext uri="{BB962C8B-B14F-4D97-AF65-F5344CB8AC3E}">
        <p14:creationId xmlns:p14="http://schemas.microsoft.com/office/powerpoint/2010/main" val="87816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de-DE"/>
              <a:t>Mastertitelformat bearbeiten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e-DE"/>
              <a:t>Mastertextformat bearbeiten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AFF2BF0-F0CA-4914-998C-0BDBD5D110EB}" type="datetimeFigureOut">
              <a:rPr lang="en-GB" smtClean="0"/>
              <a:t>21/11/2019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D3C3D-185F-4A0E-9BA1-97C01922737B}" type="slidenum">
              <a:rPr lang="en-GB" smtClean="0"/>
              <a:t>‹Nr.›</a:t>
            </a:fld>
            <a:endParaRPr lang="en-GB"/>
          </a:p>
        </p:txBody>
      </p:sp>
    </p:spTree>
    <p:extLst>
      <p:ext uri="{BB962C8B-B14F-4D97-AF65-F5344CB8AC3E}">
        <p14:creationId xmlns:p14="http://schemas.microsoft.com/office/powerpoint/2010/main" val="29221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AFF2BF0-F0CA-4914-998C-0BDBD5D110EB}" type="datetimeFigureOut">
              <a:rPr lang="en-GB" smtClean="0"/>
              <a:t>21/11/2019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D3C3D-185F-4A0E-9BA1-97C01922737B}" type="slidenum">
              <a:rPr lang="en-GB" smtClean="0"/>
              <a:t>‹Nr.›</a:t>
            </a:fld>
            <a:endParaRPr lang="en-GB"/>
          </a:p>
        </p:txBody>
      </p:sp>
    </p:spTree>
    <p:extLst>
      <p:ext uri="{BB962C8B-B14F-4D97-AF65-F5344CB8AC3E}">
        <p14:creationId xmlns:p14="http://schemas.microsoft.com/office/powerpoint/2010/main" val="39964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F2BF0-F0CA-4914-998C-0BDBD5D110EB}" type="datetimeFigureOut">
              <a:rPr lang="en-GB" smtClean="0"/>
              <a:t>21/11/2019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D3C3D-185F-4A0E-9BA1-97C01922737B}" type="slidenum">
              <a:rPr lang="en-GB" smtClean="0"/>
              <a:t>‹Nr.›</a:t>
            </a:fld>
            <a:endParaRPr lang="en-GB"/>
          </a:p>
        </p:txBody>
      </p:sp>
    </p:spTree>
    <p:extLst>
      <p:ext uri="{BB962C8B-B14F-4D97-AF65-F5344CB8AC3E}">
        <p14:creationId xmlns:p14="http://schemas.microsoft.com/office/powerpoint/2010/main" val="181614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e-DE"/>
              <a:t>Mastertitelformat bearbeiten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AFF2BF0-F0CA-4914-998C-0BDBD5D110EB}" type="datetimeFigureOut">
              <a:rPr lang="en-GB" smtClean="0"/>
              <a:t>21/11/2019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D3C3D-185F-4A0E-9BA1-97C01922737B}" type="slidenum">
              <a:rPr lang="en-GB" smtClean="0"/>
              <a:t>‹Nr.›</a:t>
            </a:fld>
            <a:endParaRPr lang="en-GB"/>
          </a:p>
        </p:txBody>
      </p:sp>
    </p:spTree>
    <p:extLst>
      <p:ext uri="{BB962C8B-B14F-4D97-AF65-F5344CB8AC3E}">
        <p14:creationId xmlns:p14="http://schemas.microsoft.com/office/powerpoint/2010/main" val="188253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AFF2BF0-F0CA-4914-998C-0BDBD5D110EB}" type="datetimeFigureOut">
              <a:rPr lang="en-GB" smtClean="0"/>
              <a:t>21/11/2019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D3C3D-185F-4A0E-9BA1-97C01922737B}" type="slidenum">
              <a:rPr lang="en-GB" smtClean="0"/>
              <a:t>‹Nr.›</a:t>
            </a:fld>
            <a:endParaRPr lang="en-GB"/>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2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AFF2BF0-F0CA-4914-998C-0BDBD5D110EB}" type="datetimeFigureOut">
              <a:rPr lang="en-GB" smtClean="0"/>
              <a:t>21/11/2019</a:t>
            </a:fld>
            <a:endParaRPr lang="en-GB"/>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GB"/>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4AD3C3D-185F-4A0E-9BA1-97C01922737B}" type="slidenum">
              <a:rPr lang="en-GB" smtClean="0"/>
              <a:t>‹Nr.›</a:t>
            </a:fld>
            <a:endParaRPr lang="en-GB"/>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6194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slide" Target="slide3.xml"/><Relationship Id="rId26" Type="http://schemas.openxmlformats.org/officeDocument/2006/relationships/slide" Target="slide11.xml"/><Relationship Id="rId3" Type="http://schemas.openxmlformats.org/officeDocument/2006/relationships/image" Target="../media/image4.png"/><Relationship Id="rId21" Type="http://schemas.openxmlformats.org/officeDocument/2006/relationships/slide" Target="slide6.xml"/><Relationship Id="rId34" Type="http://schemas.openxmlformats.org/officeDocument/2006/relationships/image" Target="../media/image19.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slide" Target="slide10.xml"/><Relationship Id="rId33" Type="http://schemas.openxmlformats.org/officeDocument/2006/relationships/slide" Target="slide18.xml"/><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slide" Target="slide5.xml"/><Relationship Id="rId29"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slide" Target="slide9.xml"/><Relationship Id="rId32" Type="http://schemas.openxmlformats.org/officeDocument/2006/relationships/slide" Target="slide17.xml"/><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slide" Target="slide8.xml"/><Relationship Id="rId28" Type="http://schemas.openxmlformats.org/officeDocument/2006/relationships/slide" Target="slide13.xml"/><Relationship Id="rId10" Type="http://schemas.openxmlformats.org/officeDocument/2006/relationships/image" Target="../media/image11.png"/><Relationship Id="rId19" Type="http://schemas.openxmlformats.org/officeDocument/2006/relationships/slide" Target="slide4.xml"/><Relationship Id="rId31" Type="http://schemas.openxmlformats.org/officeDocument/2006/relationships/slide" Target="slide16.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slide" Target="slide7.xml"/><Relationship Id="rId27" Type="http://schemas.openxmlformats.org/officeDocument/2006/relationships/slide" Target="slide12.xml"/><Relationship Id="rId30" Type="http://schemas.openxmlformats.org/officeDocument/2006/relationships/slide" Target="slide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1.svg"/><Relationship Id="rId7" Type="http://schemas.openxmlformats.org/officeDocument/2006/relationships/slide" Target="slide20.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slide" Target="slide19.xml"/><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1.svg"/><Relationship Id="rId5" Type="http://schemas.openxmlformats.org/officeDocument/2006/relationships/diagramColors" Target="../diagrams/colors1.xml"/><Relationship Id="rId10" Type="http://schemas.openxmlformats.org/officeDocument/2006/relationships/image" Target="../media/image20.png"/><Relationship Id="rId4" Type="http://schemas.openxmlformats.org/officeDocument/2006/relationships/diagramQuickStyle" Target="../diagrams/quickStyle1.xml"/><Relationship Id="rId9" Type="http://schemas.openxmlformats.org/officeDocument/2006/relationships/slide" Target="slide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5" name="Zusammenfassungszoom 4">
                <a:extLst>
                  <a:ext uri="{FF2B5EF4-FFF2-40B4-BE49-F238E27FC236}">
                    <a16:creationId xmlns:a16="http://schemas.microsoft.com/office/drawing/2014/main" id="{19ABDB49-4BFE-4AA9-8D15-C8FCE8F10EBD}"/>
                  </a:ext>
                </a:extLst>
              </p:cNvPr>
              <p:cNvGraphicFramePr>
                <a:graphicFrameLocks noChangeAspect="1"/>
              </p:cNvGraphicFramePr>
              <p:nvPr>
                <p:extLst>
                  <p:ext uri="{D42A27DB-BD31-4B8C-83A1-F6EECF244321}">
                    <p14:modId xmlns:p14="http://schemas.microsoft.com/office/powerpoint/2010/main" val="4131741577"/>
                  </p:ext>
                </p:extLst>
              </p:nvPr>
            </p:nvGraphicFramePr>
            <p:xfrm>
              <a:off x="1023938" y="2286000"/>
              <a:ext cx="9720262" cy="4022725"/>
            </p:xfrm>
            <a:graphic>
              <a:graphicData uri="http://schemas.microsoft.com/office/powerpoint/2016/summaryzoom">
                <psuz:summaryZm>
                  <psuz:summaryZmObj sectionId="{1747D749-2D96-4737-8FF7-31302F4F6F5C}">
                    <psuz:zmPr id="{F0E1311D-2576-413D-A118-BD5711D05EC7}" transitionDur="1000">
                      <p166:blipFill xmlns:p166="http://schemas.microsoft.com/office/powerpoint/2016/6/main">
                        <a:blip r:embed="rId2"/>
                        <a:stretch>
                          <a:fillRect/>
                        </a:stretch>
                      </p166:blipFill>
                      <p166:spPr xmlns:p166="http://schemas.microsoft.com/office/powerpoint/2016/6/main">
                        <a:xfrm>
                          <a:off x="1551441" y="110625"/>
                          <a:ext cx="1609089" cy="905113"/>
                        </a:xfrm>
                        <a:prstGeom prst="rect">
                          <a:avLst/>
                        </a:prstGeom>
                        <a:ln w="3175">
                          <a:solidFill>
                            <a:prstClr val="ltGray"/>
                          </a:solidFill>
                        </a:ln>
                      </p166:spPr>
                    </psuz:zmPr>
                  </psuz:summaryZmObj>
                  <psuz:summaryZmObj sectionId="{2E564666-5640-4E50-81AD-67C6EB2A1156}">
                    <psuz:zmPr id="{94334597-651B-4703-9321-C8C5FBCF416E}" transitionDur="1000">
                      <p166:blipFill xmlns:p166="http://schemas.microsoft.com/office/powerpoint/2016/6/main">
                        <a:blip r:embed="rId3"/>
                        <a:stretch>
                          <a:fillRect/>
                        </a:stretch>
                      </p166:blipFill>
                      <p166:spPr xmlns:p166="http://schemas.microsoft.com/office/powerpoint/2016/6/main">
                        <a:xfrm>
                          <a:off x="3220871" y="110625"/>
                          <a:ext cx="1609089" cy="905113"/>
                        </a:xfrm>
                        <a:prstGeom prst="rect">
                          <a:avLst/>
                        </a:prstGeom>
                        <a:ln w="3175">
                          <a:solidFill>
                            <a:prstClr val="ltGray"/>
                          </a:solidFill>
                        </a:ln>
                      </p166:spPr>
                    </psuz:zmPr>
                  </psuz:summaryZmObj>
                  <psuz:summaryZmObj sectionId="{54F75FCE-49BA-4201-94F7-B4441FF82CF0}">
                    <psuz:zmPr id="{6EC94739-6747-4166-997D-9CA974F4C458}" transitionDur="1000">
                      <p166:blipFill xmlns:p166="http://schemas.microsoft.com/office/powerpoint/2016/6/main">
                        <a:blip r:embed="rId4"/>
                        <a:stretch>
                          <a:fillRect/>
                        </a:stretch>
                      </p166:blipFill>
                      <p166:spPr xmlns:p166="http://schemas.microsoft.com/office/powerpoint/2016/6/main">
                        <a:xfrm>
                          <a:off x="4890301" y="110625"/>
                          <a:ext cx="1609089" cy="905113"/>
                        </a:xfrm>
                        <a:prstGeom prst="rect">
                          <a:avLst/>
                        </a:prstGeom>
                        <a:ln w="3175">
                          <a:solidFill>
                            <a:prstClr val="ltGray"/>
                          </a:solidFill>
                        </a:ln>
                      </p166:spPr>
                    </psuz:zmPr>
                  </psuz:summaryZmObj>
                  <psuz:summaryZmObj sectionId="{290E1CA6-7519-4F73-A7D6-3A29CAA1E23A}">
                    <psuz:zmPr id="{2BA5BDDB-CE6E-4E67-B6AD-9C0877E1E79A}" transitionDur="1000">
                      <p166:blipFill xmlns:p166="http://schemas.microsoft.com/office/powerpoint/2016/6/main">
                        <a:blip r:embed="rId5"/>
                        <a:stretch>
                          <a:fillRect/>
                        </a:stretch>
                      </p166:blipFill>
                      <p166:spPr xmlns:p166="http://schemas.microsoft.com/office/powerpoint/2016/6/main">
                        <a:xfrm>
                          <a:off x="6559731" y="110625"/>
                          <a:ext cx="1609089" cy="905113"/>
                        </a:xfrm>
                        <a:prstGeom prst="rect">
                          <a:avLst/>
                        </a:prstGeom>
                        <a:ln w="3175">
                          <a:solidFill>
                            <a:prstClr val="ltGray"/>
                          </a:solidFill>
                        </a:ln>
                      </p166:spPr>
                    </psuz:zmPr>
                  </psuz:summaryZmObj>
                  <psuz:summaryZmObj sectionId="{91EC7B80-C55F-4502-BA5E-163E0DD08630}">
                    <psuz:zmPr id="{12C2505E-9FE3-41E4-A5D2-309BF3EA1AF9}" transitionDur="1000">
                      <p166:blipFill xmlns:p166="http://schemas.microsoft.com/office/powerpoint/2016/6/main">
                        <a:blip r:embed="rId6"/>
                        <a:stretch>
                          <a:fillRect/>
                        </a:stretch>
                      </p166:blipFill>
                      <p166:spPr xmlns:p166="http://schemas.microsoft.com/office/powerpoint/2016/6/main">
                        <a:xfrm>
                          <a:off x="1551441" y="1076079"/>
                          <a:ext cx="1609089" cy="905113"/>
                        </a:xfrm>
                        <a:prstGeom prst="rect">
                          <a:avLst/>
                        </a:prstGeom>
                        <a:ln w="3175">
                          <a:solidFill>
                            <a:prstClr val="ltGray"/>
                          </a:solidFill>
                        </a:ln>
                      </p166:spPr>
                    </psuz:zmPr>
                  </psuz:summaryZmObj>
                  <psuz:summaryZmObj sectionId="{DF146591-14FC-48D2-89B9-3EB031361881}">
                    <psuz:zmPr id="{4439F7D8-5229-4B1A-89B2-B506B0661585}" transitionDur="1000">
                      <p166:blipFill xmlns:p166="http://schemas.microsoft.com/office/powerpoint/2016/6/main">
                        <a:blip r:embed="rId7"/>
                        <a:stretch>
                          <a:fillRect/>
                        </a:stretch>
                      </p166:blipFill>
                      <p166:spPr xmlns:p166="http://schemas.microsoft.com/office/powerpoint/2016/6/main">
                        <a:xfrm>
                          <a:off x="3220871" y="1076079"/>
                          <a:ext cx="1609089" cy="905113"/>
                        </a:xfrm>
                        <a:prstGeom prst="rect">
                          <a:avLst/>
                        </a:prstGeom>
                        <a:ln w="3175">
                          <a:solidFill>
                            <a:prstClr val="ltGray"/>
                          </a:solidFill>
                        </a:ln>
                      </p166:spPr>
                    </psuz:zmPr>
                  </psuz:summaryZmObj>
                  <psuz:summaryZmObj sectionId="{C84A5624-AA94-42D3-94B3-13470249A3B3}">
                    <psuz:zmPr id="{2B814A28-29FD-469B-B34C-89379646193E}" transitionDur="1000">
                      <p166:blipFill xmlns:p166="http://schemas.microsoft.com/office/powerpoint/2016/6/main">
                        <a:blip r:embed="rId8"/>
                        <a:stretch>
                          <a:fillRect/>
                        </a:stretch>
                      </p166:blipFill>
                      <p166:spPr xmlns:p166="http://schemas.microsoft.com/office/powerpoint/2016/6/main">
                        <a:xfrm>
                          <a:off x="4890301" y="1076079"/>
                          <a:ext cx="1609089" cy="905113"/>
                        </a:xfrm>
                        <a:prstGeom prst="rect">
                          <a:avLst/>
                        </a:prstGeom>
                        <a:ln w="3175">
                          <a:solidFill>
                            <a:prstClr val="ltGray"/>
                          </a:solidFill>
                        </a:ln>
                      </p166:spPr>
                    </psuz:zmPr>
                  </psuz:summaryZmObj>
                  <psuz:summaryZmObj sectionId="{4EF195AC-7685-4969-8020-34A535BB760B}">
                    <psuz:zmPr id="{ECAE776C-0AC1-436A-B9B7-F0CAEC9AFA0D}" transitionDur="1000">
                      <p166:blipFill xmlns:p166="http://schemas.microsoft.com/office/powerpoint/2016/6/main">
                        <a:blip r:embed="rId9"/>
                        <a:stretch>
                          <a:fillRect/>
                        </a:stretch>
                      </p166:blipFill>
                      <p166:spPr xmlns:p166="http://schemas.microsoft.com/office/powerpoint/2016/6/main">
                        <a:xfrm>
                          <a:off x="6559731" y="1076079"/>
                          <a:ext cx="1609089" cy="905113"/>
                        </a:xfrm>
                        <a:prstGeom prst="rect">
                          <a:avLst/>
                        </a:prstGeom>
                        <a:ln w="3175">
                          <a:solidFill>
                            <a:prstClr val="ltGray"/>
                          </a:solidFill>
                        </a:ln>
                      </p166:spPr>
                    </psuz:zmPr>
                  </psuz:summaryZmObj>
                  <psuz:summaryZmObj sectionId="{D1827AEC-B0F0-4075-B5D9-159E7CD8ACBC}">
                    <psuz:zmPr id="{44A4BEA1-AF02-4015-820F-0C6823803A0A}" transitionDur="1000">
                      <p166:blipFill xmlns:p166="http://schemas.microsoft.com/office/powerpoint/2016/6/main">
                        <a:blip r:embed="rId10"/>
                        <a:stretch>
                          <a:fillRect/>
                        </a:stretch>
                      </p166:blipFill>
                      <p166:spPr xmlns:p166="http://schemas.microsoft.com/office/powerpoint/2016/6/main">
                        <a:xfrm>
                          <a:off x="1551441" y="2041533"/>
                          <a:ext cx="1609089" cy="905113"/>
                        </a:xfrm>
                        <a:prstGeom prst="rect">
                          <a:avLst/>
                        </a:prstGeom>
                        <a:ln w="3175">
                          <a:solidFill>
                            <a:prstClr val="ltGray"/>
                          </a:solidFill>
                        </a:ln>
                      </p166:spPr>
                    </psuz:zmPr>
                  </psuz:summaryZmObj>
                  <psuz:summaryZmObj sectionId="{F84F07DD-FC71-437E-8857-4EF7F822117F}">
                    <psuz:zmPr id="{BF6A0165-7E8E-4976-872E-1267B8AF32D1}" transitionDur="1000">
                      <p166:blipFill xmlns:p166="http://schemas.microsoft.com/office/powerpoint/2016/6/main">
                        <a:blip r:embed="rId11"/>
                        <a:stretch>
                          <a:fillRect/>
                        </a:stretch>
                      </p166:blipFill>
                      <p166:spPr xmlns:p166="http://schemas.microsoft.com/office/powerpoint/2016/6/main">
                        <a:xfrm>
                          <a:off x="3220871" y="2041533"/>
                          <a:ext cx="1609089" cy="905113"/>
                        </a:xfrm>
                        <a:prstGeom prst="rect">
                          <a:avLst/>
                        </a:prstGeom>
                        <a:ln w="3175">
                          <a:solidFill>
                            <a:prstClr val="ltGray"/>
                          </a:solidFill>
                        </a:ln>
                      </p166:spPr>
                    </psuz:zmPr>
                  </psuz:summaryZmObj>
                  <psuz:summaryZmObj sectionId="{63163F8C-C25D-4AC8-A099-A778F90C4CAF}">
                    <psuz:zmPr id="{8943F71D-868F-4380-ADF0-25ABCBE7F63D}" transitionDur="1000">
                      <p166:blipFill xmlns:p166="http://schemas.microsoft.com/office/powerpoint/2016/6/main">
                        <a:blip r:embed="rId12"/>
                        <a:stretch>
                          <a:fillRect/>
                        </a:stretch>
                      </p166:blipFill>
                      <p166:spPr xmlns:p166="http://schemas.microsoft.com/office/powerpoint/2016/6/main">
                        <a:xfrm>
                          <a:off x="4890301" y="2041533"/>
                          <a:ext cx="1609089" cy="905113"/>
                        </a:xfrm>
                        <a:prstGeom prst="rect">
                          <a:avLst/>
                        </a:prstGeom>
                        <a:ln w="3175">
                          <a:solidFill>
                            <a:prstClr val="ltGray"/>
                          </a:solidFill>
                        </a:ln>
                      </p166:spPr>
                    </psuz:zmPr>
                  </psuz:summaryZmObj>
                  <psuz:summaryZmObj sectionId="{9DD0A330-F125-4206-9519-3727EB524762}">
                    <psuz:zmPr id="{930CE153-7111-4391-91F8-F65ACEFE5006}" transitionDur="1000">
                      <p166:blipFill xmlns:p166="http://schemas.microsoft.com/office/powerpoint/2016/6/main">
                        <a:blip r:embed="rId13"/>
                        <a:stretch>
                          <a:fillRect/>
                        </a:stretch>
                      </p166:blipFill>
                      <p166:spPr xmlns:p166="http://schemas.microsoft.com/office/powerpoint/2016/6/main">
                        <a:xfrm>
                          <a:off x="6559731" y="2041533"/>
                          <a:ext cx="1609089" cy="905113"/>
                        </a:xfrm>
                        <a:prstGeom prst="rect">
                          <a:avLst/>
                        </a:prstGeom>
                        <a:ln w="3175">
                          <a:solidFill>
                            <a:prstClr val="ltGray"/>
                          </a:solidFill>
                        </a:ln>
                      </p166:spPr>
                    </psuz:zmPr>
                  </psuz:summaryZmObj>
                  <psuz:summaryZmObj sectionId="{B0A05898-A2F0-4E2E-A74B-F56DE427773B}">
                    <psuz:zmPr id="{D3A46B6E-620E-4396-862A-D0DC12C6FD58}" transitionDur="1000">
                      <p166:blipFill xmlns:p166="http://schemas.microsoft.com/office/powerpoint/2016/6/main">
                        <a:blip r:embed="rId14"/>
                        <a:stretch>
                          <a:fillRect/>
                        </a:stretch>
                      </p166:blipFill>
                      <p166:spPr xmlns:p166="http://schemas.microsoft.com/office/powerpoint/2016/6/main">
                        <a:xfrm>
                          <a:off x="1551441" y="3006987"/>
                          <a:ext cx="1609089" cy="905113"/>
                        </a:xfrm>
                        <a:prstGeom prst="rect">
                          <a:avLst/>
                        </a:prstGeom>
                        <a:ln w="3175">
                          <a:solidFill>
                            <a:prstClr val="ltGray"/>
                          </a:solidFill>
                        </a:ln>
                      </p166:spPr>
                    </psuz:zmPr>
                  </psuz:summaryZmObj>
                  <psuz:summaryZmObj sectionId="{33E9FAAA-AD2D-4059-AF6C-42B5B6CCF85F}">
                    <psuz:zmPr id="{F9D6025D-1969-4002-8B00-18ED3D1587E8}" transitionDur="1000">
                      <p166:blipFill xmlns:p166="http://schemas.microsoft.com/office/powerpoint/2016/6/main">
                        <a:blip r:embed="rId15"/>
                        <a:stretch>
                          <a:fillRect/>
                        </a:stretch>
                      </p166:blipFill>
                      <p166:spPr xmlns:p166="http://schemas.microsoft.com/office/powerpoint/2016/6/main">
                        <a:xfrm>
                          <a:off x="3220871" y="3006987"/>
                          <a:ext cx="1609089" cy="905113"/>
                        </a:xfrm>
                        <a:prstGeom prst="rect">
                          <a:avLst/>
                        </a:prstGeom>
                        <a:ln w="3175">
                          <a:solidFill>
                            <a:prstClr val="ltGray"/>
                          </a:solidFill>
                        </a:ln>
                      </p166:spPr>
                    </psuz:zmPr>
                  </psuz:summaryZmObj>
                  <psuz:summaryZmObj sectionId="{A68B9832-88CD-45A8-9C9E-8ADFB3687F1D}">
                    <psuz:zmPr id="{447C13F3-E0CC-48EE-B598-2EFE9781273E}" transitionDur="1000">
                      <p166:blipFill xmlns:p166="http://schemas.microsoft.com/office/powerpoint/2016/6/main">
                        <a:blip r:embed="rId16"/>
                        <a:stretch>
                          <a:fillRect/>
                        </a:stretch>
                      </p166:blipFill>
                      <p166:spPr xmlns:p166="http://schemas.microsoft.com/office/powerpoint/2016/6/main">
                        <a:xfrm>
                          <a:off x="4890301" y="3006987"/>
                          <a:ext cx="1609089" cy="905113"/>
                        </a:xfrm>
                        <a:prstGeom prst="rect">
                          <a:avLst/>
                        </a:prstGeom>
                        <a:ln w="3175">
                          <a:solidFill>
                            <a:prstClr val="ltGray"/>
                          </a:solidFill>
                        </a:ln>
                      </p166:spPr>
                    </psuz:zmPr>
                  </psuz:summaryZmObj>
                  <psuz:summaryZmObj sectionId="{E3DB0D2D-1691-4619-9411-DA1CB95D60B2}">
                    <psuz:zmPr id="{00CDFC38-B953-458F-AA54-91B65EB6C8EB}" transitionDur="1000">
                      <p166:blipFill xmlns:p166="http://schemas.microsoft.com/office/powerpoint/2016/6/main">
                        <a:blip r:embed="rId17"/>
                        <a:stretch>
                          <a:fillRect/>
                        </a:stretch>
                      </p166:blipFill>
                      <p166:spPr xmlns:p166="http://schemas.microsoft.com/office/powerpoint/2016/6/main">
                        <a:xfrm>
                          <a:off x="6559731" y="3006987"/>
                          <a:ext cx="1609089" cy="905113"/>
                        </a:xfrm>
                        <a:prstGeom prst="rect">
                          <a:avLst/>
                        </a:prstGeom>
                        <a:ln w="3175">
                          <a:solidFill>
                            <a:prstClr val="ltGray"/>
                          </a:solidFill>
                        </a:ln>
                      </p166:spPr>
                    </psuz:zmPr>
                  </psuz:summaryZmObj>
                  <psuz:gridLayout/>
                </psuz:summaryZm>
              </a:graphicData>
            </a:graphic>
          </p:graphicFrame>
        </mc:Choice>
        <mc:Fallback>
          <p:grpSp>
            <p:nvGrpSpPr>
              <p:cNvPr id="5" name="Zusammenfassungszoom 4">
                <a:extLst>
                  <a:ext uri="{FF2B5EF4-FFF2-40B4-BE49-F238E27FC236}">
                    <a16:creationId xmlns:a16="http://schemas.microsoft.com/office/drawing/2014/main" id="{19ABDB49-4BFE-4AA9-8D15-C8FCE8F10EBD}"/>
                  </a:ext>
                </a:extLst>
              </p:cNvPr>
              <p:cNvGrpSpPr>
                <a:grpSpLocks noGrp="1" noUngrp="1" noRot="1" noChangeAspect="1" noMove="1" noResize="1"/>
              </p:cNvGrpSpPr>
              <p:nvPr/>
            </p:nvGrpSpPr>
            <p:grpSpPr>
              <a:xfrm>
                <a:off x="1023938" y="2286000"/>
                <a:ext cx="9720262" cy="4022725"/>
                <a:chOff x="1023938" y="2286000"/>
                <a:chExt cx="9720262" cy="4022725"/>
              </a:xfrm>
            </p:grpSpPr>
            <p:pic>
              <p:nvPicPr>
                <p:cNvPr id="2" name="Grafik 2">
                  <a:hlinkClick r:id="rId18"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575379" y="2396625"/>
                  <a:ext cx="1609089" cy="905113"/>
                </a:xfrm>
                <a:prstGeom prst="rect">
                  <a:avLst/>
                </a:prstGeom>
                <a:ln w="3175">
                  <a:solidFill>
                    <a:prstClr val="ltGray"/>
                  </a:solidFill>
                </a:ln>
              </p:spPr>
            </p:pic>
            <p:pic>
              <p:nvPicPr>
                <p:cNvPr id="3" name="Grafik 3">
                  <a:hlinkClick r:id="rId1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244809" y="2396625"/>
                  <a:ext cx="1609089" cy="905113"/>
                </a:xfrm>
                <a:prstGeom prst="rect">
                  <a:avLst/>
                </a:prstGeom>
                <a:ln w="3175">
                  <a:solidFill>
                    <a:prstClr val="ltGray"/>
                  </a:solidFill>
                </a:ln>
              </p:spPr>
            </p:pic>
            <p:pic>
              <p:nvPicPr>
                <p:cNvPr id="4" name="Grafik 4">
                  <a:hlinkClick r:id="rId2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5914239" y="2396625"/>
                  <a:ext cx="1609089" cy="905113"/>
                </a:xfrm>
                <a:prstGeom prst="rect">
                  <a:avLst/>
                </a:prstGeom>
                <a:ln w="3175">
                  <a:solidFill>
                    <a:prstClr val="ltGray"/>
                  </a:solidFill>
                </a:ln>
              </p:spPr>
            </p:pic>
            <p:pic>
              <p:nvPicPr>
                <p:cNvPr id="6" name="Grafik 6">
                  <a:hlinkClick r:id="rId2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7583669" y="2396625"/>
                  <a:ext cx="1609089" cy="905113"/>
                </a:xfrm>
                <a:prstGeom prst="rect">
                  <a:avLst/>
                </a:prstGeom>
                <a:ln w="3175">
                  <a:solidFill>
                    <a:prstClr val="ltGray"/>
                  </a:solidFill>
                </a:ln>
              </p:spPr>
            </p:pic>
            <p:pic>
              <p:nvPicPr>
                <p:cNvPr id="7" name="Grafik 7">
                  <a:hlinkClick r:id="rId2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2575379" y="3362079"/>
                  <a:ext cx="1609089" cy="905113"/>
                </a:xfrm>
                <a:prstGeom prst="rect">
                  <a:avLst/>
                </a:prstGeom>
                <a:ln w="3175">
                  <a:solidFill>
                    <a:prstClr val="ltGray"/>
                  </a:solidFill>
                </a:ln>
              </p:spPr>
            </p:pic>
            <p:pic>
              <p:nvPicPr>
                <p:cNvPr id="8" name="Grafik 8">
                  <a:hlinkClick r:id="rId2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4244809" y="3362079"/>
                  <a:ext cx="1609089" cy="905113"/>
                </a:xfrm>
                <a:prstGeom prst="rect">
                  <a:avLst/>
                </a:prstGeom>
                <a:ln w="3175">
                  <a:solidFill>
                    <a:prstClr val="ltGray"/>
                  </a:solidFill>
                </a:ln>
              </p:spPr>
            </p:pic>
            <p:pic>
              <p:nvPicPr>
                <p:cNvPr id="9" name="Grafik 9">
                  <a:hlinkClick r:id="rId24"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5914239" y="3362079"/>
                  <a:ext cx="1609089" cy="905113"/>
                </a:xfrm>
                <a:prstGeom prst="rect">
                  <a:avLst/>
                </a:prstGeom>
                <a:ln w="3175">
                  <a:solidFill>
                    <a:prstClr val="ltGray"/>
                  </a:solidFill>
                </a:ln>
              </p:spPr>
            </p:pic>
            <p:pic>
              <p:nvPicPr>
                <p:cNvPr id="10" name="Grafik 10">
                  <a:hlinkClick r:id="rId25"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7583669" y="3362079"/>
                  <a:ext cx="1609089" cy="905113"/>
                </a:xfrm>
                <a:prstGeom prst="rect">
                  <a:avLst/>
                </a:prstGeom>
                <a:ln w="3175">
                  <a:solidFill>
                    <a:prstClr val="ltGray"/>
                  </a:solidFill>
                </a:ln>
              </p:spPr>
            </p:pic>
            <p:pic>
              <p:nvPicPr>
                <p:cNvPr id="11" name="Grafik 11">
                  <a:hlinkClick r:id="rId26"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2575379" y="4327533"/>
                  <a:ext cx="1609089" cy="905113"/>
                </a:xfrm>
                <a:prstGeom prst="rect">
                  <a:avLst/>
                </a:prstGeom>
                <a:ln w="3175">
                  <a:solidFill>
                    <a:prstClr val="ltGray"/>
                  </a:solidFill>
                </a:ln>
              </p:spPr>
            </p:pic>
            <p:pic>
              <p:nvPicPr>
                <p:cNvPr id="12" name="Grafik 12">
                  <a:hlinkClick r:id="rId27"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4244809" y="4327533"/>
                  <a:ext cx="1609089" cy="905113"/>
                </a:xfrm>
                <a:prstGeom prst="rect">
                  <a:avLst/>
                </a:prstGeom>
                <a:ln w="3175">
                  <a:solidFill>
                    <a:prstClr val="ltGray"/>
                  </a:solidFill>
                </a:ln>
              </p:spPr>
            </p:pic>
            <p:pic>
              <p:nvPicPr>
                <p:cNvPr id="13" name="Grafik 13">
                  <a:hlinkClick r:id="rId28"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5914239" y="4327533"/>
                  <a:ext cx="1609089" cy="905113"/>
                </a:xfrm>
                <a:prstGeom prst="rect">
                  <a:avLst/>
                </a:prstGeom>
                <a:ln w="3175">
                  <a:solidFill>
                    <a:prstClr val="ltGray"/>
                  </a:solidFill>
                </a:ln>
              </p:spPr>
            </p:pic>
            <p:pic>
              <p:nvPicPr>
                <p:cNvPr id="14" name="Grafik 14">
                  <a:hlinkClick r:id="rId29"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7583669" y="4327533"/>
                  <a:ext cx="1609089" cy="905113"/>
                </a:xfrm>
                <a:prstGeom prst="rect">
                  <a:avLst/>
                </a:prstGeom>
                <a:ln w="3175">
                  <a:solidFill>
                    <a:prstClr val="ltGray"/>
                  </a:solidFill>
                </a:ln>
              </p:spPr>
            </p:pic>
            <p:pic>
              <p:nvPicPr>
                <p:cNvPr id="15" name="Grafik 15">
                  <a:hlinkClick r:id="rId30"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2575379" y="5292987"/>
                  <a:ext cx="1609089" cy="905113"/>
                </a:xfrm>
                <a:prstGeom prst="rect">
                  <a:avLst/>
                </a:prstGeom>
                <a:ln w="3175">
                  <a:solidFill>
                    <a:prstClr val="ltGray"/>
                  </a:solidFill>
                </a:ln>
              </p:spPr>
            </p:pic>
            <p:pic>
              <p:nvPicPr>
                <p:cNvPr id="16" name="Grafik 16">
                  <a:hlinkClick r:id="rId31"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4244809" y="5292987"/>
                  <a:ext cx="1609089" cy="905113"/>
                </a:xfrm>
                <a:prstGeom prst="rect">
                  <a:avLst/>
                </a:prstGeom>
                <a:ln w="3175">
                  <a:solidFill>
                    <a:prstClr val="ltGray"/>
                  </a:solidFill>
                </a:ln>
              </p:spPr>
            </p:pic>
            <p:pic>
              <p:nvPicPr>
                <p:cNvPr id="17" name="Grafik 17">
                  <a:hlinkClick r:id="rId32" action="ppaction://hlinksldjump"/>
                </p:cNvPr>
                <p:cNvPicPr>
                  <a:picLocks noSelect="1" noRot="1" noChangeAspect="1" noMove="1" noResize="1" noEditPoints="1" noAdjustHandles="1" noChangeArrowheads="1" noChangeShapeType="1"/>
                </p:cNvPicPr>
                <p:nvPr/>
              </p:nvPicPr>
              <p:blipFill>
                <a:blip r:embed="rId16"/>
                <a:stretch>
                  <a:fillRect/>
                </a:stretch>
              </p:blipFill>
              <p:spPr>
                <a:xfrm>
                  <a:off x="5914239" y="5292987"/>
                  <a:ext cx="1609089" cy="905113"/>
                </a:xfrm>
                <a:prstGeom prst="rect">
                  <a:avLst/>
                </a:prstGeom>
                <a:ln w="3175">
                  <a:solidFill>
                    <a:prstClr val="ltGray"/>
                  </a:solidFill>
                </a:ln>
              </p:spPr>
            </p:pic>
            <p:pic>
              <p:nvPicPr>
                <p:cNvPr id="18" name="Grafik 18">
                  <a:hlinkClick r:id="rId33" action="ppaction://hlinksldjump"/>
                </p:cNvPr>
                <p:cNvPicPr>
                  <a:picLocks noSelect="1" noRot="1" noChangeAspect="1" noMove="1" noResize="1" noEditPoints="1" noAdjustHandles="1" noChangeArrowheads="1" noChangeShapeType="1"/>
                </p:cNvPicPr>
                <p:nvPr/>
              </p:nvPicPr>
              <p:blipFill>
                <a:blip r:embed="rId17"/>
                <a:stretch>
                  <a:fillRect/>
                </a:stretch>
              </p:blipFill>
              <p:spPr>
                <a:xfrm>
                  <a:off x="7583669" y="5292987"/>
                  <a:ext cx="1609089" cy="905113"/>
                </a:xfrm>
                <a:prstGeom prst="rect">
                  <a:avLst/>
                </a:prstGeom>
                <a:ln w="3175">
                  <a:solidFill>
                    <a:prstClr val="ltGray"/>
                  </a:solidFill>
                </a:ln>
              </p:spPr>
            </p:pic>
          </p:grpSp>
        </mc:Fallback>
      </mc:AlternateContent>
      <p:sp>
        <p:nvSpPr>
          <p:cNvPr id="23" name="Titel 1">
            <a:extLst>
              <a:ext uri="{FF2B5EF4-FFF2-40B4-BE49-F238E27FC236}">
                <a16:creationId xmlns:a16="http://schemas.microsoft.com/office/drawing/2014/main" id="{D43AEFC3-57EE-4815-990A-292DC3903F64}"/>
              </a:ext>
            </a:extLst>
          </p:cNvPr>
          <p:cNvSpPr>
            <a:spLocks noGrp="1"/>
          </p:cNvSpPr>
          <p:nvPr>
            <p:ph type="title"/>
          </p:nvPr>
        </p:nvSpPr>
        <p:spPr>
          <a:xfrm>
            <a:off x="1023938" y="585788"/>
            <a:ext cx="6619066" cy="1498600"/>
          </a:xfrm>
        </p:spPr>
        <p:txBody>
          <a:bodyPr/>
          <a:lstStyle/>
          <a:p>
            <a:r>
              <a:rPr lang="de-DE" dirty="0"/>
              <a:t>Das Recht des Stärkeren versus die Stärke des Rechts </a:t>
            </a:r>
          </a:p>
        </p:txBody>
      </p:sp>
      <p:pic>
        <p:nvPicPr>
          <p:cNvPr id="24" name="Grafik 23">
            <a:extLst>
              <a:ext uri="{FF2B5EF4-FFF2-40B4-BE49-F238E27FC236}">
                <a16:creationId xmlns:a16="http://schemas.microsoft.com/office/drawing/2014/main" id="{E624C8C1-DF94-4979-BAFC-D1DBD011173C}"/>
              </a:ext>
            </a:extLst>
          </p:cNvPr>
          <p:cNvPicPr>
            <a:picLocks noChangeAspect="1"/>
          </p:cNvPicPr>
          <p:nvPr/>
        </p:nvPicPr>
        <p:blipFill>
          <a:blip r:embed="rId34"/>
          <a:stretch>
            <a:fillRect/>
          </a:stretch>
        </p:blipFill>
        <p:spPr>
          <a:xfrm>
            <a:off x="8001000" y="447683"/>
            <a:ext cx="3359187" cy="1737511"/>
          </a:xfrm>
          <a:prstGeom prst="rect">
            <a:avLst/>
          </a:prstGeom>
        </p:spPr>
      </p:pic>
      <p:cxnSp>
        <p:nvCxnSpPr>
          <p:cNvPr id="26" name="Gerader Verbinder 25">
            <a:extLst>
              <a:ext uri="{FF2B5EF4-FFF2-40B4-BE49-F238E27FC236}">
                <a16:creationId xmlns:a16="http://schemas.microsoft.com/office/drawing/2014/main" id="{F5D7705E-50A2-4638-B639-EFA32FBE7704}"/>
              </a:ext>
            </a:extLst>
          </p:cNvPr>
          <p:cNvCxnSpPr>
            <a:cxnSpLocks/>
          </p:cNvCxnSpPr>
          <p:nvPr/>
        </p:nvCxnSpPr>
        <p:spPr>
          <a:xfrm>
            <a:off x="8001000" y="838200"/>
            <a:ext cx="0" cy="9906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571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3A31D-06E1-42E2-950A-9FE4F2AE2BB0}"/>
              </a:ext>
            </a:extLst>
          </p:cNvPr>
          <p:cNvSpPr>
            <a:spLocks noGrp="1"/>
          </p:cNvSpPr>
          <p:nvPr>
            <p:ph type="title"/>
          </p:nvPr>
        </p:nvSpPr>
        <p:spPr>
          <a:xfrm>
            <a:off x="1024128" y="585216"/>
            <a:ext cx="9720072" cy="1499616"/>
          </a:xfrm>
        </p:spPr>
        <p:txBody>
          <a:bodyPr>
            <a:normAutofit/>
          </a:bodyPr>
          <a:lstStyle/>
          <a:p>
            <a:r>
              <a:rPr lang="de-DE" dirty="0"/>
              <a:t>3. Exemplarische Diskussion einer These</a:t>
            </a:r>
            <a:br>
              <a:rPr lang="de-DE" dirty="0"/>
            </a:br>
            <a:r>
              <a:rPr lang="de-DE" sz="3800" dirty="0"/>
              <a:t>Fragen an die These</a:t>
            </a:r>
          </a:p>
        </p:txBody>
      </p:sp>
      <p:graphicFrame>
        <p:nvGraphicFramePr>
          <p:cNvPr id="5" name="Inhaltsplatzhalter 2">
            <a:extLst>
              <a:ext uri="{FF2B5EF4-FFF2-40B4-BE49-F238E27FC236}">
                <a16:creationId xmlns:a16="http://schemas.microsoft.com/office/drawing/2014/main" id="{DB08B785-B9D6-49E9-BA2B-B24E1DCEA154}"/>
              </a:ext>
            </a:extLst>
          </p:cNvPr>
          <p:cNvGraphicFramePr>
            <a:graphicFrameLocks noGrp="1"/>
          </p:cNvGraphicFramePr>
          <p:nvPr>
            <p:ph idx="1"/>
            <p:extLst>
              <p:ext uri="{D42A27DB-BD31-4B8C-83A1-F6EECF244321}">
                <p14:modId xmlns:p14="http://schemas.microsoft.com/office/powerpoint/2010/main" val="403917244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61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141CDA8-13B9-461E-A510-1B3FA49C422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967DF4AD-4FF2-416B-87EA-21F3EC69163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D8CF5E37-6076-4C0F-B464-EF5AEA8EF0F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D01A5BB3-AB25-4828-96BC-B8F36A863C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D3BA00CB-87F1-4B9A-B58D-7F709F385EE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807BB758-6BEB-471E-ADA8-AA0A89D6B9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A4731E49-1207-4D77-A0B0-95D56076CEA4}"/>
              </a:ext>
            </a:extLst>
          </p:cNvPr>
          <p:cNvPicPr>
            <a:picLocks noChangeAspect="1"/>
          </p:cNvPicPr>
          <p:nvPr/>
        </p:nvPicPr>
        <p:blipFill rotWithShape="1">
          <a:blip r:embed="rId2">
            <a:alphaModFix amt="45000"/>
          </a:blip>
          <a:srcRect r="25"/>
          <a:stretch/>
        </p:blipFill>
        <p:spPr>
          <a:xfrm>
            <a:off x="20" y="-1"/>
            <a:ext cx="12188932" cy="6858000"/>
          </a:xfrm>
          <a:prstGeom prst="rect">
            <a:avLst/>
          </a:prstGeom>
        </p:spPr>
      </p:pic>
      <p:sp>
        <p:nvSpPr>
          <p:cNvPr id="2" name="Titel 1">
            <a:extLst>
              <a:ext uri="{FF2B5EF4-FFF2-40B4-BE49-F238E27FC236}">
                <a16:creationId xmlns:a16="http://schemas.microsoft.com/office/drawing/2014/main" id="{05EF2F6F-6293-4075-BB22-5FD1E9291052}"/>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6600" spc="200" dirty="0">
                <a:solidFill>
                  <a:schemeClr val="tx1"/>
                </a:solidFill>
              </a:rPr>
              <a:t>4. Der </a:t>
            </a:r>
            <a:r>
              <a:rPr lang="en-US" sz="6600" spc="200" dirty="0" err="1">
                <a:solidFill>
                  <a:schemeClr val="tx1"/>
                </a:solidFill>
              </a:rPr>
              <a:t>Syrienkonflikt</a:t>
            </a:r>
            <a:endParaRPr lang="en-US" sz="6600" spc="200" dirty="0">
              <a:solidFill>
                <a:schemeClr val="tx1"/>
              </a:solidFill>
            </a:endParaRPr>
          </a:p>
        </p:txBody>
      </p:sp>
      <p:cxnSp>
        <p:nvCxnSpPr>
          <p:cNvPr id="14" name="Straight Connector 13">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33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4D5E5-F1DD-4A7D-8ABE-E22FA3BA0CA3}"/>
              </a:ext>
            </a:extLst>
          </p:cNvPr>
          <p:cNvSpPr>
            <a:spLocks noGrp="1"/>
          </p:cNvSpPr>
          <p:nvPr>
            <p:ph type="title"/>
          </p:nvPr>
        </p:nvSpPr>
        <p:spPr/>
        <p:txBody>
          <a:bodyPr/>
          <a:lstStyle/>
          <a:p>
            <a:r>
              <a:rPr lang="de-DE" dirty="0"/>
              <a:t>4. Syrienkonflikt </a:t>
            </a:r>
            <a:r>
              <a:rPr lang="de-DE" dirty="0" err="1"/>
              <a:t>einführung</a:t>
            </a:r>
            <a:endParaRPr lang="de-DE" dirty="0"/>
          </a:p>
        </p:txBody>
      </p:sp>
      <p:pic>
        <p:nvPicPr>
          <p:cNvPr id="4" name="Inhaltsplatzhalter 3">
            <a:extLst>
              <a:ext uri="{FF2B5EF4-FFF2-40B4-BE49-F238E27FC236}">
                <a16:creationId xmlns:a16="http://schemas.microsoft.com/office/drawing/2014/main" id="{1D2A054E-C9E3-4762-9335-A96CD12B8836}"/>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48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4683F-5FD3-4888-97F2-D4FFA46E13F3}"/>
              </a:ext>
            </a:extLst>
          </p:cNvPr>
          <p:cNvSpPr>
            <a:spLocks noGrp="1"/>
          </p:cNvSpPr>
          <p:nvPr>
            <p:ph type="title"/>
          </p:nvPr>
        </p:nvSpPr>
        <p:spPr>
          <a:xfrm>
            <a:off x="1024128" y="585216"/>
            <a:ext cx="9720072" cy="1499616"/>
          </a:xfrm>
        </p:spPr>
        <p:txBody>
          <a:bodyPr>
            <a:normAutofit/>
          </a:bodyPr>
          <a:lstStyle/>
          <a:p>
            <a:r>
              <a:rPr lang="de-DE" dirty="0"/>
              <a:t>4.2 Erdogans Machtpolitik und das Völkerrecht</a:t>
            </a:r>
          </a:p>
        </p:txBody>
      </p:sp>
      <p:graphicFrame>
        <p:nvGraphicFramePr>
          <p:cNvPr id="5" name="Inhaltsplatzhalter 2">
            <a:extLst>
              <a:ext uri="{FF2B5EF4-FFF2-40B4-BE49-F238E27FC236}">
                <a16:creationId xmlns:a16="http://schemas.microsoft.com/office/drawing/2014/main" id="{5A2C4E3C-4B05-4ECB-BB18-C94A8645EA41}"/>
              </a:ext>
            </a:extLst>
          </p:cNvPr>
          <p:cNvGraphicFramePr>
            <a:graphicFrameLocks noGrp="1"/>
          </p:cNvGraphicFramePr>
          <p:nvPr>
            <p:ph idx="1"/>
            <p:extLst>
              <p:ext uri="{D42A27DB-BD31-4B8C-83A1-F6EECF244321}">
                <p14:modId xmlns:p14="http://schemas.microsoft.com/office/powerpoint/2010/main" val="61519580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934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458EB-56E4-4CE0-B248-E05EA3C35CEF}"/>
              </a:ext>
            </a:extLst>
          </p:cNvPr>
          <p:cNvSpPr>
            <a:spLocks noGrp="1"/>
          </p:cNvSpPr>
          <p:nvPr>
            <p:ph type="title"/>
          </p:nvPr>
        </p:nvSpPr>
        <p:spPr>
          <a:xfrm>
            <a:off x="1024128" y="585216"/>
            <a:ext cx="9720072" cy="1499616"/>
          </a:xfrm>
        </p:spPr>
        <p:txBody>
          <a:bodyPr>
            <a:normAutofit/>
          </a:bodyPr>
          <a:lstStyle/>
          <a:p>
            <a:r>
              <a:rPr lang="de-DE" dirty="0"/>
              <a:t>4.2 Erdogans Machtpolitik und das Völkerrecht</a:t>
            </a:r>
          </a:p>
        </p:txBody>
      </p:sp>
      <p:graphicFrame>
        <p:nvGraphicFramePr>
          <p:cNvPr id="5" name="Inhaltsplatzhalter 2">
            <a:extLst>
              <a:ext uri="{FF2B5EF4-FFF2-40B4-BE49-F238E27FC236}">
                <a16:creationId xmlns:a16="http://schemas.microsoft.com/office/drawing/2014/main" id="{6D592FCE-3B2A-4086-976B-CBF348A105F1}"/>
              </a:ext>
            </a:extLst>
          </p:cNvPr>
          <p:cNvGraphicFramePr>
            <a:graphicFrameLocks noGrp="1"/>
          </p:cNvGraphicFramePr>
          <p:nvPr>
            <p:ph idx="1"/>
            <p:extLst>
              <p:ext uri="{D42A27DB-BD31-4B8C-83A1-F6EECF244321}">
                <p14:modId xmlns:p14="http://schemas.microsoft.com/office/powerpoint/2010/main" val="1354351710"/>
              </p:ext>
            </p:extLst>
          </p:nvPr>
        </p:nvGraphicFramePr>
        <p:xfrm>
          <a:off x="1023938" y="2084832"/>
          <a:ext cx="10020300" cy="4223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2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B565D-D6CF-41AB-B78A-0E530B1A8909}"/>
              </a:ext>
            </a:extLst>
          </p:cNvPr>
          <p:cNvSpPr>
            <a:spLocks noGrp="1"/>
          </p:cNvSpPr>
          <p:nvPr>
            <p:ph type="title"/>
          </p:nvPr>
        </p:nvSpPr>
        <p:spPr>
          <a:xfrm>
            <a:off x="1024128" y="585216"/>
            <a:ext cx="9720072" cy="1499616"/>
          </a:xfrm>
        </p:spPr>
        <p:txBody>
          <a:bodyPr>
            <a:normAutofit/>
          </a:bodyPr>
          <a:lstStyle/>
          <a:p>
            <a:r>
              <a:rPr lang="de-DE"/>
              <a:t>4.2 Erdogans Machtpolitik und das Völkerrecht</a:t>
            </a:r>
          </a:p>
        </p:txBody>
      </p:sp>
      <p:graphicFrame>
        <p:nvGraphicFramePr>
          <p:cNvPr id="5" name="Inhaltsplatzhalter 2">
            <a:extLst>
              <a:ext uri="{FF2B5EF4-FFF2-40B4-BE49-F238E27FC236}">
                <a16:creationId xmlns:a16="http://schemas.microsoft.com/office/drawing/2014/main" id="{87730D97-1640-4983-83AE-2DF91DECDBF3}"/>
              </a:ext>
            </a:extLst>
          </p:cNvPr>
          <p:cNvGraphicFramePr>
            <a:graphicFrameLocks noGrp="1"/>
          </p:cNvGraphicFramePr>
          <p:nvPr>
            <p:ph idx="1"/>
            <p:extLst>
              <p:ext uri="{D42A27DB-BD31-4B8C-83A1-F6EECF244321}">
                <p14:modId xmlns:p14="http://schemas.microsoft.com/office/powerpoint/2010/main" val="2615848626"/>
              </p:ext>
            </p:extLst>
          </p:nvPr>
        </p:nvGraphicFramePr>
        <p:xfrm>
          <a:off x="1023938" y="2084832"/>
          <a:ext cx="10326814" cy="455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267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C0510-79A7-47BD-ACD1-E264D40C194A}"/>
              </a:ext>
            </a:extLst>
          </p:cNvPr>
          <p:cNvSpPr>
            <a:spLocks noGrp="1"/>
          </p:cNvSpPr>
          <p:nvPr>
            <p:ph type="title"/>
          </p:nvPr>
        </p:nvSpPr>
        <p:spPr>
          <a:xfrm>
            <a:off x="1024128" y="585216"/>
            <a:ext cx="9720072" cy="1499616"/>
          </a:xfrm>
        </p:spPr>
        <p:txBody>
          <a:bodyPr>
            <a:normAutofit/>
          </a:bodyPr>
          <a:lstStyle/>
          <a:p>
            <a:r>
              <a:rPr lang="de-DE" dirty="0"/>
              <a:t>4.3 Folgen des Syrienkonflikts</a:t>
            </a:r>
          </a:p>
        </p:txBody>
      </p:sp>
      <p:graphicFrame>
        <p:nvGraphicFramePr>
          <p:cNvPr id="7" name="Inhaltsplatzhalter 2">
            <a:extLst>
              <a:ext uri="{FF2B5EF4-FFF2-40B4-BE49-F238E27FC236}">
                <a16:creationId xmlns:a16="http://schemas.microsoft.com/office/drawing/2014/main" id="{5A075526-9F74-48A1-A18F-0619D69C3307}"/>
              </a:ext>
            </a:extLst>
          </p:cNvPr>
          <p:cNvGraphicFramePr>
            <a:graphicFrameLocks noGrp="1"/>
          </p:cNvGraphicFramePr>
          <p:nvPr>
            <p:ph idx="1"/>
            <p:extLst>
              <p:ext uri="{D42A27DB-BD31-4B8C-83A1-F6EECF244321}">
                <p14:modId xmlns:p14="http://schemas.microsoft.com/office/powerpoint/2010/main" val="2534400528"/>
              </p:ext>
            </p:extLst>
          </p:nvPr>
        </p:nvGraphicFramePr>
        <p:xfrm>
          <a:off x="1023938" y="2084832"/>
          <a:ext cx="10143934" cy="4223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77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2938E-228A-4635-9314-6D81B396CDFD}"/>
              </a:ext>
            </a:extLst>
          </p:cNvPr>
          <p:cNvSpPr>
            <a:spLocks noGrp="1"/>
          </p:cNvSpPr>
          <p:nvPr>
            <p:ph type="title"/>
          </p:nvPr>
        </p:nvSpPr>
        <p:spPr>
          <a:xfrm>
            <a:off x="1024128" y="585216"/>
            <a:ext cx="9720072" cy="1499616"/>
          </a:xfrm>
        </p:spPr>
        <p:txBody>
          <a:bodyPr>
            <a:normAutofit/>
          </a:bodyPr>
          <a:lstStyle/>
          <a:p>
            <a:r>
              <a:rPr lang="de-DE" dirty="0"/>
              <a:t>4.3 Folgen des Syrienkonflikts</a:t>
            </a:r>
            <a:br>
              <a:rPr lang="de-DE" dirty="0"/>
            </a:br>
            <a:r>
              <a:rPr lang="de-DE" sz="3600" dirty="0"/>
              <a:t>Folgen für Deutschland</a:t>
            </a:r>
          </a:p>
        </p:txBody>
      </p:sp>
      <p:graphicFrame>
        <p:nvGraphicFramePr>
          <p:cNvPr id="5" name="Inhaltsplatzhalter 2">
            <a:extLst>
              <a:ext uri="{FF2B5EF4-FFF2-40B4-BE49-F238E27FC236}">
                <a16:creationId xmlns:a16="http://schemas.microsoft.com/office/drawing/2014/main" id="{03188220-90D2-4A16-8923-F66446D36D06}"/>
              </a:ext>
            </a:extLst>
          </p:cNvPr>
          <p:cNvGraphicFramePr>
            <a:graphicFrameLocks noGrp="1"/>
          </p:cNvGraphicFramePr>
          <p:nvPr>
            <p:ph idx="1"/>
            <p:extLst>
              <p:ext uri="{D42A27DB-BD31-4B8C-83A1-F6EECF244321}">
                <p14:modId xmlns:p14="http://schemas.microsoft.com/office/powerpoint/2010/main" val="344700174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16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1F13AA-ACD2-4125-9906-D81489A47766}"/>
              </a:ext>
            </a:extLst>
          </p:cNvPr>
          <p:cNvSpPr>
            <a:spLocks noGrp="1"/>
          </p:cNvSpPr>
          <p:nvPr>
            <p:ph type="title"/>
          </p:nvPr>
        </p:nvSpPr>
        <p:spPr>
          <a:xfrm>
            <a:off x="964788" y="804333"/>
            <a:ext cx="3391900" cy="5249334"/>
          </a:xfrm>
        </p:spPr>
        <p:txBody>
          <a:bodyPr>
            <a:normAutofit/>
          </a:bodyPr>
          <a:lstStyle/>
          <a:p>
            <a:pPr algn="r"/>
            <a:r>
              <a:rPr lang="de-DE" sz="4300"/>
              <a:t>5. Beurteilung der Position des </a:t>
            </a:r>
            <a:r>
              <a:rPr lang="de-DE" sz="4300" err="1"/>
              <a:t>kallikles</a:t>
            </a:r>
            <a:r>
              <a:rPr lang="de-DE" sz="4300"/>
              <a:t> vor dem Hintergrund des Syrienkonflikts</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D8D332D-9240-47F0-8DB4-20FED918B0DE}"/>
              </a:ext>
            </a:extLst>
          </p:cNvPr>
          <p:cNvSpPr>
            <a:spLocks noGrp="1"/>
          </p:cNvSpPr>
          <p:nvPr>
            <p:ph idx="1"/>
          </p:nvPr>
        </p:nvSpPr>
        <p:spPr>
          <a:xfrm>
            <a:off x="4999330" y="804333"/>
            <a:ext cx="6257721" cy="5249334"/>
          </a:xfrm>
        </p:spPr>
        <p:txBody>
          <a:bodyPr anchor="ctr">
            <a:normAutofit/>
          </a:bodyPr>
          <a:lstStyle/>
          <a:p>
            <a:pPr>
              <a:buFont typeface="Wingdings" panose="05000000000000000000" pitchFamily="2" charset="2"/>
              <a:buChar char="§"/>
            </a:pPr>
            <a:r>
              <a:rPr lang="de-DE" dirty="0"/>
              <a:t> Allgemeines menschliches Denkmuster</a:t>
            </a:r>
          </a:p>
          <a:p>
            <a:pPr>
              <a:buFont typeface="Wingdings" panose="05000000000000000000" pitchFamily="2" charset="2"/>
              <a:buChar char="§"/>
            </a:pPr>
            <a:r>
              <a:rPr lang="de-DE" dirty="0"/>
              <a:t> Gefahrenpotenzial</a:t>
            </a:r>
          </a:p>
          <a:p>
            <a:pPr>
              <a:buFont typeface="Wingdings" panose="05000000000000000000" pitchFamily="2" charset="2"/>
              <a:buChar char="§"/>
            </a:pPr>
            <a:r>
              <a:rPr lang="de-DE" dirty="0"/>
              <a:t> These: Starke Person für Stärke des Rechts</a:t>
            </a:r>
          </a:p>
        </p:txBody>
      </p:sp>
      <p:cxnSp>
        <p:nvCxnSpPr>
          <p:cNvPr id="5" name="Gerader Verbinder 4">
            <a:extLst>
              <a:ext uri="{FF2B5EF4-FFF2-40B4-BE49-F238E27FC236}">
                <a16:creationId xmlns:a16="http://schemas.microsoft.com/office/drawing/2014/main" id="{0E02A92A-F778-4430-A01D-762B36A358C6}"/>
              </a:ext>
            </a:extLst>
          </p:cNvPr>
          <p:cNvCxnSpPr>
            <a:cxnSpLocks/>
          </p:cNvCxnSpPr>
          <p:nvPr/>
        </p:nvCxnSpPr>
        <p:spPr>
          <a:xfrm>
            <a:off x="4677597" y="1600200"/>
            <a:ext cx="0" cy="36576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94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0BF2A3D-2C62-43BA-BF08-F5B55B6D7A73}"/>
              </a:ext>
            </a:extLst>
          </p:cNvPr>
          <p:cNvSpPr>
            <a:spLocks noGrp="1"/>
          </p:cNvSpPr>
          <p:nvPr>
            <p:ph idx="1"/>
          </p:nvPr>
        </p:nvSpPr>
        <p:spPr>
          <a:xfrm>
            <a:off x="4739704" y="2480310"/>
            <a:ext cx="2712591" cy="1897380"/>
          </a:xfrm>
        </p:spPr>
        <p:txBody>
          <a:bodyPr>
            <a:normAutofit/>
          </a:bodyPr>
          <a:lstStyle/>
          <a:p>
            <a:r>
              <a:rPr lang="de-DE" sz="3200" dirty="0"/>
              <a:t>Unrecht zu tun ist schlimmer als Unrecht zu erleiden</a:t>
            </a:r>
          </a:p>
        </p:txBody>
      </p:sp>
    </p:spTree>
    <p:extLst>
      <p:ext uri="{BB962C8B-B14F-4D97-AF65-F5344CB8AC3E}">
        <p14:creationId xmlns:p14="http://schemas.microsoft.com/office/powerpoint/2010/main" val="385929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CB5F1-B43B-4586-9543-1362C6F7D10F}"/>
              </a:ext>
            </a:extLst>
          </p:cNvPr>
          <p:cNvSpPr>
            <a:spLocks noGrp="1"/>
          </p:cNvSpPr>
          <p:nvPr>
            <p:ph type="ctrTitle"/>
          </p:nvPr>
        </p:nvSpPr>
        <p:spPr/>
        <p:txBody>
          <a:bodyPr/>
          <a:lstStyle/>
          <a:p>
            <a:r>
              <a:rPr lang="de-DE" dirty="0"/>
              <a:t>Das Recht des Stärkeren versus die Stärke des Rechts </a:t>
            </a:r>
          </a:p>
        </p:txBody>
      </p:sp>
      <p:sp>
        <p:nvSpPr>
          <p:cNvPr id="3" name="Untertitel 2">
            <a:extLst>
              <a:ext uri="{FF2B5EF4-FFF2-40B4-BE49-F238E27FC236}">
                <a16:creationId xmlns:a16="http://schemas.microsoft.com/office/drawing/2014/main" id="{85830EB1-D91D-45C8-86C9-22AE386FDEF9}"/>
              </a:ext>
            </a:extLst>
          </p:cNvPr>
          <p:cNvSpPr>
            <a:spLocks noGrp="1"/>
          </p:cNvSpPr>
          <p:nvPr>
            <p:ph type="subTitle" idx="1"/>
          </p:nvPr>
        </p:nvSpPr>
        <p:spPr/>
        <p:txBody>
          <a:bodyPr>
            <a:normAutofit lnSpcReduction="10000"/>
          </a:bodyPr>
          <a:lstStyle/>
          <a:p>
            <a:r>
              <a:rPr lang="en-GB" sz="3200" dirty="0" err="1"/>
              <a:t>ein</a:t>
            </a:r>
            <a:r>
              <a:rPr lang="en-GB" sz="3200" dirty="0"/>
              <a:t> </a:t>
            </a:r>
            <a:r>
              <a:rPr lang="en-GB" sz="3200" dirty="0" err="1"/>
              <a:t>Kurzvortrag</a:t>
            </a:r>
            <a:r>
              <a:rPr lang="en-GB" sz="3200" dirty="0"/>
              <a:t> von Sophia Grunewald</a:t>
            </a:r>
          </a:p>
        </p:txBody>
      </p:sp>
    </p:spTree>
    <p:extLst>
      <p:ext uri="{BB962C8B-B14F-4D97-AF65-F5344CB8AC3E}">
        <p14:creationId xmlns:p14="http://schemas.microsoft.com/office/powerpoint/2010/main" val="1568690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491330E-81CE-4FD4-A084-6588D83E537F}"/>
              </a:ext>
            </a:extLst>
          </p:cNvPr>
          <p:cNvSpPr>
            <a:spLocks noGrp="1"/>
          </p:cNvSpPr>
          <p:nvPr>
            <p:ph idx="1"/>
          </p:nvPr>
        </p:nvSpPr>
        <p:spPr>
          <a:xfrm>
            <a:off x="4625340" y="2910459"/>
            <a:ext cx="2941320" cy="1037082"/>
          </a:xfrm>
        </p:spPr>
        <p:txBody>
          <a:bodyPr>
            <a:normAutofit fontScale="85000" lnSpcReduction="20000"/>
          </a:bodyPr>
          <a:lstStyle/>
          <a:p>
            <a:r>
              <a:rPr lang="de-DE" sz="3200" dirty="0"/>
              <a:t>Sie sind zufrieden, wenn sie das Gleiche haben </a:t>
            </a:r>
          </a:p>
        </p:txBody>
      </p:sp>
    </p:spTree>
    <p:extLst>
      <p:ext uri="{BB962C8B-B14F-4D97-AF65-F5344CB8AC3E}">
        <p14:creationId xmlns:p14="http://schemas.microsoft.com/office/powerpoint/2010/main" val="780043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532418C-3201-4789-B295-FCBF922BFCEC}"/>
              </a:ext>
            </a:extLst>
          </p:cNvPr>
          <p:cNvSpPr>
            <a:spLocks noGrp="1"/>
          </p:cNvSpPr>
          <p:nvPr>
            <p:ph idx="1"/>
          </p:nvPr>
        </p:nvSpPr>
        <p:spPr>
          <a:xfrm>
            <a:off x="4559808" y="2929128"/>
            <a:ext cx="3072384" cy="999744"/>
          </a:xfrm>
        </p:spPr>
        <p:txBody>
          <a:bodyPr/>
          <a:lstStyle/>
          <a:p>
            <a:r>
              <a:rPr lang="de-DE" sz="3200" dirty="0"/>
              <a:t>Die fähig sind, mehr zu haben</a:t>
            </a:r>
            <a:r>
              <a:rPr lang="de-DE" dirty="0"/>
              <a:t>. </a:t>
            </a:r>
          </a:p>
        </p:txBody>
      </p:sp>
    </p:spTree>
    <p:extLst>
      <p:ext uri="{BB962C8B-B14F-4D97-AF65-F5344CB8AC3E}">
        <p14:creationId xmlns:p14="http://schemas.microsoft.com/office/powerpoint/2010/main" val="2463704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CFC0EDA-5426-437D-AF51-FDFB3810B28E}"/>
              </a:ext>
            </a:extLst>
          </p:cNvPr>
          <p:cNvSpPr>
            <a:spLocks noGrp="1"/>
          </p:cNvSpPr>
          <p:nvPr>
            <p:ph idx="1"/>
          </p:nvPr>
        </p:nvSpPr>
        <p:spPr>
          <a:xfrm>
            <a:off x="4303776" y="2572512"/>
            <a:ext cx="3584448" cy="1712976"/>
          </a:xfrm>
        </p:spPr>
        <p:txBody>
          <a:bodyPr>
            <a:normAutofit/>
          </a:bodyPr>
          <a:lstStyle/>
          <a:p>
            <a:r>
              <a:rPr lang="de-DE" sz="3200" dirty="0"/>
              <a:t>Streben danach, mehr zu haben als die Masse. </a:t>
            </a:r>
          </a:p>
        </p:txBody>
      </p:sp>
    </p:spTree>
    <p:extLst>
      <p:ext uri="{BB962C8B-B14F-4D97-AF65-F5344CB8AC3E}">
        <p14:creationId xmlns:p14="http://schemas.microsoft.com/office/powerpoint/2010/main" val="95986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570CE99-8CAD-4145-9D09-E76744EED0E6}"/>
              </a:ext>
            </a:extLst>
          </p:cNvPr>
          <p:cNvSpPr>
            <a:spLocks noGrp="1"/>
          </p:cNvSpPr>
          <p:nvPr>
            <p:ph idx="1"/>
          </p:nvPr>
        </p:nvSpPr>
        <p:spPr>
          <a:xfrm>
            <a:off x="4468368" y="2857500"/>
            <a:ext cx="3255264" cy="1143000"/>
          </a:xfrm>
        </p:spPr>
        <p:txBody>
          <a:bodyPr>
            <a:normAutofit/>
          </a:bodyPr>
          <a:lstStyle/>
          <a:p>
            <a:r>
              <a:rPr lang="de-DE" sz="3200" dirty="0"/>
              <a:t>Es erstrahlt das Recht der Natur.</a:t>
            </a:r>
          </a:p>
        </p:txBody>
      </p:sp>
    </p:spTree>
    <p:extLst>
      <p:ext uri="{BB962C8B-B14F-4D97-AF65-F5344CB8AC3E}">
        <p14:creationId xmlns:p14="http://schemas.microsoft.com/office/powerpoint/2010/main" val="357392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C96A29-1B7B-4F15-8D21-93702EA0799F}"/>
              </a:ext>
            </a:extLst>
          </p:cNvPr>
          <p:cNvSpPr>
            <a:spLocks noGrp="1"/>
          </p:cNvSpPr>
          <p:nvPr>
            <p:ph type="title"/>
          </p:nvPr>
        </p:nvSpPr>
        <p:spPr>
          <a:xfrm>
            <a:off x="1235964" y="2679192"/>
            <a:ext cx="9720072" cy="1499616"/>
          </a:xfrm>
        </p:spPr>
        <p:txBody>
          <a:bodyPr/>
          <a:lstStyle/>
          <a:p>
            <a:r>
              <a:rPr lang="de-DE" dirty="0"/>
              <a:t>Das recht des stärkeren nach </a:t>
            </a:r>
            <a:r>
              <a:rPr lang="de-DE" dirty="0" err="1"/>
              <a:t>kallikles</a:t>
            </a:r>
            <a:br>
              <a:rPr lang="de-DE" dirty="0"/>
            </a:br>
            <a:r>
              <a:rPr lang="de-DE" sz="3600" dirty="0"/>
              <a:t>aus dem </a:t>
            </a:r>
            <a:r>
              <a:rPr lang="de-DE" sz="3600" dirty="0" err="1"/>
              <a:t>gorgias</a:t>
            </a:r>
            <a:r>
              <a:rPr lang="de-DE" sz="3600" dirty="0"/>
              <a:t>-dialog von Platon</a:t>
            </a:r>
          </a:p>
        </p:txBody>
      </p:sp>
      <p:sp>
        <p:nvSpPr>
          <p:cNvPr id="2" name="Rechteck 1">
            <a:extLst>
              <a:ext uri="{FF2B5EF4-FFF2-40B4-BE49-F238E27FC236}">
                <a16:creationId xmlns:a16="http://schemas.microsoft.com/office/drawing/2014/main" id="{D9B4C537-E7F2-4C5A-816D-C9471D9EF624}"/>
              </a:ext>
            </a:extLst>
          </p:cNvPr>
          <p:cNvSpPr/>
          <p:nvPr/>
        </p:nvSpPr>
        <p:spPr>
          <a:xfrm>
            <a:off x="585787" y="800100"/>
            <a:ext cx="485776" cy="1014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r Verbinder 3">
            <a:extLst>
              <a:ext uri="{FF2B5EF4-FFF2-40B4-BE49-F238E27FC236}">
                <a16:creationId xmlns:a16="http://schemas.microsoft.com/office/drawing/2014/main" id="{2434FC79-305A-4585-A7C6-E3270875A707}"/>
              </a:ext>
            </a:extLst>
          </p:cNvPr>
          <p:cNvCxnSpPr>
            <a:cxnSpLocks/>
          </p:cNvCxnSpPr>
          <p:nvPr/>
        </p:nvCxnSpPr>
        <p:spPr>
          <a:xfrm>
            <a:off x="1071563" y="2679192"/>
            <a:ext cx="0" cy="114985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3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90FF6-02C0-4BCC-A7C7-42F139153616}"/>
              </a:ext>
            </a:extLst>
          </p:cNvPr>
          <p:cNvSpPr>
            <a:spLocks noGrp="1"/>
          </p:cNvSpPr>
          <p:nvPr>
            <p:ph type="title"/>
          </p:nvPr>
        </p:nvSpPr>
        <p:spPr>
          <a:xfrm>
            <a:off x="1024128" y="585216"/>
            <a:ext cx="3133581" cy="1499616"/>
          </a:xfrm>
        </p:spPr>
        <p:txBody>
          <a:bodyPr>
            <a:normAutofit/>
          </a:bodyPr>
          <a:lstStyle/>
          <a:p>
            <a:br>
              <a:rPr lang="de-DE" sz="3700" dirty="0"/>
            </a:br>
            <a:r>
              <a:rPr lang="de-DE" sz="3700" dirty="0"/>
              <a:t>2.1 </a:t>
            </a:r>
            <a:r>
              <a:rPr lang="de-DE" sz="3700" dirty="0" err="1"/>
              <a:t>paraphrase</a:t>
            </a:r>
            <a:r>
              <a:rPr lang="de-DE" sz="3700" dirty="0"/>
              <a:t> und </a:t>
            </a:r>
            <a:r>
              <a:rPr lang="de-DE" sz="3700" dirty="0" err="1"/>
              <a:t>gliederung</a:t>
            </a:r>
            <a:endParaRPr lang="de-DE" sz="3700" dirty="0"/>
          </a:p>
        </p:txBody>
      </p:sp>
      <p:sp>
        <p:nvSpPr>
          <p:cNvPr id="3" name="Inhaltsplatzhalter 2">
            <a:extLst>
              <a:ext uri="{FF2B5EF4-FFF2-40B4-BE49-F238E27FC236}">
                <a16:creationId xmlns:a16="http://schemas.microsoft.com/office/drawing/2014/main" id="{532B3FDA-7B23-48CE-9650-7DB7767F35D0}"/>
              </a:ext>
            </a:extLst>
          </p:cNvPr>
          <p:cNvSpPr>
            <a:spLocks noGrp="1"/>
          </p:cNvSpPr>
          <p:nvPr>
            <p:ph idx="1"/>
          </p:nvPr>
        </p:nvSpPr>
        <p:spPr>
          <a:xfrm>
            <a:off x="1024128" y="2286000"/>
            <a:ext cx="2962085" cy="3931920"/>
          </a:xfrm>
        </p:spPr>
        <p:txBody>
          <a:bodyPr>
            <a:normAutofit fontScale="92500" lnSpcReduction="20000"/>
          </a:bodyPr>
          <a:lstStyle/>
          <a:p>
            <a:pPr marL="514350" indent="-514350">
              <a:buAutoNum type="romanUcPeriod"/>
            </a:pPr>
            <a:r>
              <a:rPr lang="de-DE" sz="2600" dirty="0"/>
              <a:t>Gegenüberstellung</a:t>
            </a:r>
            <a:r>
              <a:rPr lang="el-GR" sz="2600" dirty="0"/>
              <a:t> </a:t>
            </a:r>
            <a:r>
              <a:rPr lang="de-DE" sz="2600" dirty="0"/>
              <a:t>von „</a:t>
            </a:r>
            <a:r>
              <a:rPr lang="el-GR" sz="2600" dirty="0"/>
              <a:t>φύσις</a:t>
            </a:r>
            <a:r>
              <a:rPr lang="de-DE" sz="2600" dirty="0"/>
              <a:t>“ und</a:t>
            </a:r>
            <a:r>
              <a:rPr lang="el-GR" sz="2600" dirty="0"/>
              <a:t> </a:t>
            </a:r>
            <a:r>
              <a:rPr lang="de-DE" sz="2600" dirty="0"/>
              <a:t>„</a:t>
            </a:r>
            <a:r>
              <a:rPr lang="el-GR" sz="2600" dirty="0"/>
              <a:t>νόμος</a:t>
            </a:r>
            <a:r>
              <a:rPr lang="de-DE" sz="2600" dirty="0"/>
              <a:t>“ (483a-483e)</a:t>
            </a:r>
          </a:p>
          <a:p>
            <a:pPr marL="514350" indent="-514350">
              <a:buAutoNum type="romanUcPeriod"/>
            </a:pPr>
            <a:endParaRPr lang="de-DE" sz="2600" dirty="0"/>
          </a:p>
          <a:p>
            <a:pPr marL="514350" indent="-514350">
              <a:buAutoNum type="romanUcPeriod"/>
            </a:pPr>
            <a:endParaRPr lang="de-DE" sz="1500" dirty="0"/>
          </a:p>
          <a:p>
            <a:pPr marL="514350" indent="-514350">
              <a:buAutoNum type="romanUcPeriod"/>
            </a:pPr>
            <a:endParaRPr lang="de-DE" sz="1500" dirty="0"/>
          </a:p>
          <a:p>
            <a:pPr marL="514350" indent="-514350">
              <a:buAutoNum type="romanUcPeriod"/>
            </a:pPr>
            <a:endParaRPr lang="de-DE" sz="1500" dirty="0"/>
          </a:p>
          <a:p>
            <a:pPr marL="514350" indent="-514350">
              <a:buAutoNum type="romanUcPeriod"/>
            </a:pPr>
            <a:endParaRPr lang="de-DE" sz="1500" dirty="0"/>
          </a:p>
          <a:p>
            <a:pPr marL="514350" indent="-514350">
              <a:buAutoNum type="romanUcPeriod"/>
            </a:pPr>
            <a:endParaRPr lang="de-DE" sz="1500" dirty="0"/>
          </a:p>
          <a:p>
            <a:pPr marL="514350" indent="-514350">
              <a:buAutoNum type="romanUcPeriod"/>
            </a:pPr>
            <a:endParaRPr lang="de-DE" sz="1500" dirty="0"/>
          </a:p>
          <a:p>
            <a:pPr marL="0" indent="0">
              <a:buNone/>
            </a:pPr>
            <a:r>
              <a:rPr lang="de-DE" sz="1500" dirty="0"/>
              <a:t> </a:t>
            </a:r>
          </a:p>
          <a:p>
            <a:pPr>
              <a:buFont typeface="Wingdings" panose="05000000000000000000" pitchFamily="2" charset="2"/>
              <a:buChar char="§"/>
            </a:pPr>
            <a:endParaRPr lang="de-DE" sz="1500" dirty="0"/>
          </a:p>
        </p:txBody>
      </p:sp>
      <p:graphicFrame>
        <p:nvGraphicFramePr>
          <p:cNvPr id="9" name="Tabelle 8">
            <a:extLst>
              <a:ext uri="{FF2B5EF4-FFF2-40B4-BE49-F238E27FC236}">
                <a16:creationId xmlns:a16="http://schemas.microsoft.com/office/drawing/2014/main" id="{A2DF832E-500B-4E10-840C-B7088BDCE807}"/>
              </a:ext>
            </a:extLst>
          </p:cNvPr>
          <p:cNvGraphicFramePr>
            <a:graphicFrameLocks noGrp="1"/>
          </p:cNvGraphicFramePr>
          <p:nvPr>
            <p:extLst>
              <p:ext uri="{D42A27DB-BD31-4B8C-83A1-F6EECF244321}">
                <p14:modId xmlns:p14="http://schemas.microsoft.com/office/powerpoint/2010/main" val="4232960604"/>
              </p:ext>
            </p:extLst>
          </p:nvPr>
        </p:nvGraphicFramePr>
        <p:xfrm>
          <a:off x="4157709" y="585217"/>
          <a:ext cx="7394211" cy="5702449"/>
        </p:xfrm>
        <a:graphic>
          <a:graphicData uri="http://schemas.openxmlformats.org/drawingml/2006/table">
            <a:tbl>
              <a:tblPr firstRow="1" bandRow="1">
                <a:tableStyleId>{3B4B98B0-60AC-42C2-AFA5-B58CD77FA1E5}</a:tableStyleId>
              </a:tblPr>
              <a:tblGrid>
                <a:gridCol w="3834440">
                  <a:extLst>
                    <a:ext uri="{9D8B030D-6E8A-4147-A177-3AD203B41FA5}">
                      <a16:colId xmlns:a16="http://schemas.microsoft.com/office/drawing/2014/main" val="1479970873"/>
                    </a:ext>
                  </a:extLst>
                </a:gridCol>
                <a:gridCol w="3559771">
                  <a:extLst>
                    <a:ext uri="{9D8B030D-6E8A-4147-A177-3AD203B41FA5}">
                      <a16:colId xmlns:a16="http://schemas.microsoft.com/office/drawing/2014/main" val="1901120360"/>
                    </a:ext>
                  </a:extLst>
                </a:gridCol>
              </a:tblGrid>
              <a:tr h="429791">
                <a:tc>
                  <a:txBody>
                    <a:bodyPr/>
                    <a:lstStyle/>
                    <a:p>
                      <a:r>
                        <a:rPr lang="el-GR" sz="1800"/>
                        <a:t>νόμος</a:t>
                      </a:r>
                      <a:endParaRPr lang="de-DE" sz="1800"/>
                    </a:p>
                  </a:txBody>
                  <a:tcPr marL="89238" marR="89238" marT="44619" marB="446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a:t>φύσις</a:t>
                      </a:r>
                      <a:endParaRPr lang="de-DE" sz="1800" dirty="0"/>
                    </a:p>
                  </a:txBody>
                  <a:tcPr marL="89238" marR="89238" marT="44619" marB="44619"/>
                </a:tc>
                <a:extLst>
                  <a:ext uri="{0D108BD9-81ED-4DB2-BD59-A6C34878D82A}">
                    <a16:rowId xmlns:a16="http://schemas.microsoft.com/office/drawing/2014/main" val="3077551942"/>
                  </a:ext>
                </a:extLst>
              </a:tr>
              <a:tr h="1308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t>
                      </a:r>
                      <a:r>
                        <a:rPr lang="el-GR" sz="1800" dirty="0"/>
                        <a:t>τὸ ἀδικεῖν </a:t>
                      </a:r>
                      <a:r>
                        <a:rPr lang="de-DE" sz="1800" dirty="0"/>
                        <a:t>“ ist schlimmer</a:t>
                      </a:r>
                      <a:br>
                        <a:rPr lang="de-DE" sz="1800" dirty="0"/>
                      </a:br>
                      <a:r>
                        <a:rPr lang="de-DE" sz="1800" dirty="0"/>
                        <a:t>als „</a:t>
                      </a:r>
                      <a:r>
                        <a:rPr lang="el-GR" sz="1800" dirty="0"/>
                        <a:t>τὸ ἀδικεῖσθαι </a:t>
                      </a:r>
                      <a:r>
                        <a:rPr lang="de-DE" sz="1800" dirty="0"/>
                        <a:t>“ (483a)</a:t>
                      </a:r>
                    </a:p>
                    <a:p>
                      <a:endParaRPr lang="de-DE" sz="1800" dirty="0"/>
                    </a:p>
                  </a:txBody>
                  <a:tcPr marL="89238" marR="89238" marT="44619" marB="44619"/>
                </a:tc>
                <a:tc>
                  <a:txBody>
                    <a:bodyPr/>
                    <a:lstStyle/>
                    <a:p>
                      <a:r>
                        <a:rPr lang="el-GR" sz="1800" dirty="0"/>
                        <a:t>τὸ ἀδικεῖσθαι</a:t>
                      </a:r>
                      <a:r>
                        <a:rPr lang="de-DE" sz="1800" dirty="0"/>
                        <a:t>“ ist schlimmer</a:t>
                      </a:r>
                      <a:br>
                        <a:rPr lang="de-DE" sz="1800" dirty="0"/>
                      </a:br>
                      <a:r>
                        <a:rPr lang="de-DE" sz="1800" dirty="0"/>
                        <a:t>als „</a:t>
                      </a:r>
                      <a:r>
                        <a:rPr lang="el-GR" sz="1800" dirty="0"/>
                        <a:t> τὸ ἀδικεῖν</a:t>
                      </a:r>
                      <a:r>
                        <a:rPr lang="de-DE" sz="1800" dirty="0"/>
                        <a:t>“ (483a)</a:t>
                      </a:r>
                      <a:br>
                        <a:rPr lang="de-DE" sz="1800" dirty="0"/>
                      </a:br>
                      <a:endParaRPr lang="de-DE" sz="1800" dirty="0"/>
                    </a:p>
                  </a:txBody>
                  <a:tcPr marL="89238" marR="89238" marT="44619" marB="44619"/>
                </a:tc>
                <a:extLst>
                  <a:ext uri="{0D108BD9-81ED-4DB2-BD59-A6C34878D82A}">
                    <a16:rowId xmlns:a16="http://schemas.microsoft.com/office/drawing/2014/main" val="1223005092"/>
                  </a:ext>
                </a:extLst>
              </a:tr>
              <a:tr h="905060">
                <a:tc>
                  <a:txBody>
                    <a:bodyPr/>
                    <a:lstStyle/>
                    <a:p>
                      <a:r>
                        <a:rPr lang="de-DE" sz="1800" dirty="0"/>
                        <a:t>„</a:t>
                      </a:r>
                      <a:r>
                        <a:rPr lang="el-GR" sz="1800" b="0" u="none" strike="noStrike" kern="1200" dirty="0">
                          <a:solidFill>
                            <a:schemeClr val="dk1"/>
                          </a:solidFill>
                          <a:effectLst/>
                        </a:rPr>
                        <a:t>οἱ ἀσθενεῖς ἄνθρωποί</a:t>
                      </a:r>
                      <a:r>
                        <a:rPr lang="de-DE" sz="1800" b="0" u="none" strike="noStrike" kern="1200" dirty="0">
                          <a:solidFill>
                            <a:schemeClr val="dk1"/>
                          </a:solidFill>
                          <a:effectLst/>
                        </a:rPr>
                        <a:t>“ (483b) </a:t>
                      </a:r>
                    </a:p>
                  </a:txBody>
                  <a:tcPr marL="89238" marR="89238" marT="44619" marB="446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t>
                      </a:r>
                      <a:r>
                        <a:rPr lang="el-GR" sz="1800" b="0" u="none" strike="noStrike" kern="1200" dirty="0">
                          <a:solidFill>
                            <a:schemeClr val="dk1"/>
                          </a:solidFill>
                          <a:effectLst/>
                        </a:rPr>
                        <a:t>τοὺς ἐρρωμενεστέρους</a:t>
                      </a:r>
                      <a:r>
                        <a:rPr lang="de-DE" sz="1800" b="0" u="none" strike="noStrike" kern="1200" dirty="0">
                          <a:solidFill>
                            <a:schemeClr val="dk1"/>
                          </a:solidFill>
                          <a:effectLst/>
                        </a:rPr>
                        <a:t>“ (483c)</a:t>
                      </a:r>
                      <a:br>
                        <a:rPr lang="de-DE" sz="1800" b="0" u="none" strike="noStrike" kern="1200" dirty="0">
                          <a:solidFill>
                            <a:schemeClr val="dk1"/>
                          </a:solidFill>
                          <a:effectLst/>
                        </a:rPr>
                      </a:br>
                      <a:endParaRPr lang="de-DE" sz="1800" dirty="0"/>
                    </a:p>
                    <a:p>
                      <a:endParaRPr lang="de-DE" sz="1800" dirty="0"/>
                    </a:p>
                  </a:txBody>
                  <a:tcPr marL="89238" marR="89238" marT="44619" marB="44619"/>
                </a:tc>
                <a:extLst>
                  <a:ext uri="{0D108BD9-81ED-4DB2-BD59-A6C34878D82A}">
                    <a16:rowId xmlns:a16="http://schemas.microsoft.com/office/drawing/2014/main" val="2007511217"/>
                  </a:ext>
                </a:extLst>
              </a:tr>
              <a:tr h="1578775">
                <a:tc>
                  <a:txBody>
                    <a:bodyPr/>
                    <a:lstStyle/>
                    <a:p>
                      <a:pPr marL="285750" indent="-285750">
                        <a:buFont typeface="Wingdings" panose="05000000000000000000" pitchFamily="2" charset="2"/>
                        <a:buChar char="§"/>
                      </a:pPr>
                      <a:r>
                        <a:rPr lang="de-DE" sz="1800" b="0" u="none" strike="noStrike" kern="1200" dirty="0">
                          <a:solidFill>
                            <a:schemeClr val="dk1"/>
                          </a:solidFill>
                          <a:effectLst/>
                        </a:rPr>
                        <a:t>„</a:t>
                      </a:r>
                      <a:r>
                        <a:rPr lang="el-GR" sz="1800" b="0" u="none" strike="noStrike" kern="1200" dirty="0">
                          <a:solidFill>
                            <a:schemeClr val="dk1"/>
                          </a:solidFill>
                          <a:effectLst/>
                        </a:rPr>
                        <a:t>ἀγαπῶσι</a:t>
                      </a:r>
                      <a:r>
                        <a:rPr lang="de-DE" sz="1800" b="0" u="none" strike="noStrike" kern="1200" dirty="0">
                          <a:solidFill>
                            <a:schemeClr val="dk1"/>
                          </a:solidFill>
                          <a:effectLst/>
                        </a:rPr>
                        <a:t> (…) </a:t>
                      </a:r>
                      <a:r>
                        <a:rPr lang="el-GR" sz="1800" b="0" u="none" strike="noStrike" kern="1200" dirty="0">
                          <a:solidFill>
                            <a:schemeClr val="dk1"/>
                          </a:solidFill>
                          <a:effectLst/>
                        </a:rPr>
                        <a:t>αὐτοὶ ἂν τὸ ἴσον ἔχωσιν</a:t>
                      </a:r>
                      <a:r>
                        <a:rPr lang="de-DE" sz="1800" b="0" u="none" strike="noStrike" kern="1200" dirty="0">
                          <a:solidFill>
                            <a:schemeClr val="dk1"/>
                          </a:solidFill>
                          <a:effectLst/>
                        </a:rPr>
                        <a:t> (…)“ (483c)</a:t>
                      </a:r>
                    </a:p>
                    <a:p>
                      <a:pPr marL="285750" indent="-285750">
                        <a:buFont typeface="Wingdings" panose="05000000000000000000" pitchFamily="2" charset="2"/>
                        <a:buChar char="§"/>
                      </a:pPr>
                      <a:r>
                        <a:rPr lang="de-DE" sz="1800" b="0" u="none" strike="noStrike" kern="1200" dirty="0">
                          <a:solidFill>
                            <a:schemeClr val="dk1"/>
                          </a:solidFill>
                          <a:effectLst/>
                        </a:rPr>
                        <a:t>schaffen Gesetze für persönlichen Nutzen/ Einschüchterung der Starken</a:t>
                      </a:r>
                    </a:p>
                  </a:txBody>
                  <a:tcPr marL="89238" marR="89238" marT="44619" marB="44619"/>
                </a:tc>
                <a:tc>
                  <a:txBody>
                    <a:bodyPr/>
                    <a:lstStyle/>
                    <a:p>
                      <a:r>
                        <a:rPr lang="de-DE" sz="1800" dirty="0">
                          <a:sym typeface="Wingdings" panose="05000000000000000000" pitchFamily="2" charset="2"/>
                        </a:rPr>
                        <a:t>„</a:t>
                      </a:r>
                      <a:r>
                        <a:rPr lang="el-GR" sz="1800" b="0" u="none" strike="noStrike" kern="1200" dirty="0">
                          <a:solidFill>
                            <a:schemeClr val="dk1"/>
                          </a:solidFill>
                          <a:effectLst/>
                        </a:rPr>
                        <a:t>δυνατοὺς ὄντας πλέον ἔχειν</a:t>
                      </a:r>
                      <a:r>
                        <a:rPr lang="de-DE" sz="1800" b="0" u="none" strike="noStrike" kern="1200" dirty="0">
                          <a:solidFill>
                            <a:schemeClr val="dk1"/>
                          </a:solidFill>
                          <a:effectLst/>
                        </a:rPr>
                        <a:t>“ (483c)</a:t>
                      </a:r>
                      <a:endParaRPr lang="de-DE" sz="1800" dirty="0"/>
                    </a:p>
                  </a:txBody>
                  <a:tcPr marL="89238" marR="89238" marT="44619" marB="44619"/>
                </a:tc>
                <a:extLst>
                  <a:ext uri="{0D108BD9-81ED-4DB2-BD59-A6C34878D82A}">
                    <a16:rowId xmlns:a16="http://schemas.microsoft.com/office/drawing/2014/main" val="4225000133"/>
                  </a:ext>
                </a:extLst>
              </a:tr>
              <a:tr h="1042987">
                <a:tc>
                  <a:txBody>
                    <a:bodyPr/>
                    <a:lstStyle/>
                    <a:p>
                      <a:r>
                        <a:rPr lang="de-DE" sz="1800" dirty="0"/>
                        <a:t>„</a:t>
                      </a:r>
                      <a:r>
                        <a:rPr lang="el-GR" sz="1800" b="0" u="none" strike="noStrike" kern="1200" dirty="0">
                          <a:solidFill>
                            <a:schemeClr val="dk1"/>
                          </a:solidFill>
                          <a:effectLst/>
                        </a:rPr>
                        <a:t>τὸ πλέον ζητεῖν ἔχειν τῶν πολλῶν </a:t>
                      </a:r>
                      <a:r>
                        <a:rPr lang="de-DE" sz="1800" b="0" u="none" strike="noStrike" kern="1200" dirty="0">
                          <a:solidFill>
                            <a:schemeClr val="dk1"/>
                          </a:solidFill>
                          <a:effectLst/>
                        </a:rPr>
                        <a:t>“ (483d) als Unrecht bewertet</a:t>
                      </a:r>
                      <a:endParaRPr lang="de-DE" sz="1800" dirty="0"/>
                    </a:p>
                  </a:txBody>
                  <a:tcPr marL="89238" marR="89238" marT="44619" marB="44619"/>
                </a:tc>
                <a:tc>
                  <a:txBody>
                    <a:bodyPr/>
                    <a:lstStyle/>
                    <a:p>
                      <a:r>
                        <a:rPr lang="de-DE" sz="1800" dirty="0"/>
                        <a:t>„</a:t>
                      </a:r>
                      <a:r>
                        <a:rPr lang="el-GR" sz="1800" b="0" u="none" strike="noStrike" kern="1200" dirty="0">
                          <a:solidFill>
                            <a:schemeClr val="dk1"/>
                          </a:solidFill>
                          <a:effectLst/>
                        </a:rPr>
                        <a:t>τὸ πλέον ζητεῖν ἔχειν τῶν πολλῶν</a:t>
                      </a:r>
                      <a:r>
                        <a:rPr lang="de-DE" sz="1800" b="0" u="none" strike="noStrike" kern="1200" dirty="0">
                          <a:solidFill>
                            <a:schemeClr val="dk1"/>
                          </a:solidFill>
                          <a:effectLst/>
                        </a:rPr>
                        <a:t>“ (483d) ist Recht; Herrschaftsanspruch</a:t>
                      </a:r>
                      <a:br>
                        <a:rPr lang="de-DE" sz="1800" b="0" u="none" strike="noStrike" kern="1200" dirty="0">
                          <a:solidFill>
                            <a:schemeClr val="dk1"/>
                          </a:solidFill>
                          <a:effectLst/>
                        </a:rPr>
                      </a:br>
                      <a:endParaRPr lang="de-DE" sz="1800" dirty="0"/>
                    </a:p>
                  </a:txBody>
                  <a:tcPr marL="89238" marR="89238" marT="44619" marB="44619"/>
                </a:tc>
                <a:extLst>
                  <a:ext uri="{0D108BD9-81ED-4DB2-BD59-A6C34878D82A}">
                    <a16:rowId xmlns:a16="http://schemas.microsoft.com/office/drawing/2014/main" val="2163564026"/>
                  </a:ext>
                </a:extLst>
              </a:tr>
              <a:tr h="429791">
                <a:tc>
                  <a:txBody>
                    <a:bodyPr/>
                    <a:lstStyle/>
                    <a:p>
                      <a:r>
                        <a:rPr lang="de-DE" sz="1800" dirty="0">
                          <a:sym typeface="Wingdings" panose="05000000000000000000" pitchFamily="2" charset="2"/>
                        </a:rPr>
                        <a:t> Abwertung </a:t>
                      </a:r>
                      <a:endParaRPr lang="de-DE" sz="1800" dirty="0"/>
                    </a:p>
                  </a:txBody>
                  <a:tcPr marL="89238" marR="89238" marT="44619" marB="44619"/>
                </a:tc>
                <a:tc>
                  <a:txBody>
                    <a:bodyPr/>
                    <a:lstStyle/>
                    <a:p>
                      <a:r>
                        <a:rPr lang="de-DE" sz="1800" dirty="0">
                          <a:sym typeface="Wingdings" panose="05000000000000000000" pitchFamily="2" charset="2"/>
                        </a:rPr>
                        <a:t> Aufwertung</a:t>
                      </a:r>
                      <a:endParaRPr lang="de-DE" sz="1800" dirty="0"/>
                    </a:p>
                  </a:txBody>
                  <a:tcPr marL="89238" marR="89238" marT="44619" marB="44619"/>
                </a:tc>
                <a:extLst>
                  <a:ext uri="{0D108BD9-81ED-4DB2-BD59-A6C34878D82A}">
                    <a16:rowId xmlns:a16="http://schemas.microsoft.com/office/drawing/2014/main" val="1595787512"/>
                  </a:ext>
                </a:extLst>
              </a:tr>
            </a:tbl>
          </a:graphicData>
        </a:graphic>
      </p:graphicFrame>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E483BF19-58AE-478B-939B-D97E12CE6F4B}"/>
                  </a:ext>
                </a:extLst>
              </p:cNvPr>
              <p:cNvGraphicFramePr>
                <a:graphicFrameLocks noChangeAspect="1"/>
              </p:cNvGraphicFramePr>
              <p:nvPr>
                <p:extLst>
                  <p:ext uri="{D42A27DB-BD31-4B8C-83A1-F6EECF244321}">
                    <p14:modId xmlns:p14="http://schemas.microsoft.com/office/powerpoint/2010/main" val="2598532422"/>
                  </p:ext>
                </p:extLst>
              </p:nvPr>
            </p:nvGraphicFramePr>
            <p:xfrm>
              <a:off x="7598782" y="1042416"/>
              <a:ext cx="170688" cy="170688"/>
            </p:xfrm>
            <a:graphic>
              <a:graphicData uri="http://schemas.microsoft.com/office/powerpoint/2016/slidezoom">
                <pslz:sldZm>
                  <pslz:sldZmObj sldId="314" cId="3859292493">
                    <pslz:zmPr id="{E343E7D4-6E1B-4397-A3CA-7BA21BC6C612}" imageType="cover" transitionDur="1000" showBg="0">
                      <p166:blipFill xmlns:p166="http://schemas.microsoft.com/office/powerpoint/2016/6/main">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166:blipFill>
                      <p166:spPr xmlns:p166="http://schemas.microsoft.com/office/powerpoint/2016/6/main">
                        <a:xfrm>
                          <a:off x="0" y="0"/>
                          <a:ext cx="170688" cy="170688"/>
                        </a:xfrm>
                        <a:prstGeom prst="rect">
                          <a:avLst/>
                        </a:prstGeom>
                      </p166:spPr>
                    </pslz:zmPr>
                  </pslz:sldZmObj>
                </pslz:sldZm>
              </a:graphicData>
            </a:graphic>
          </p:graphicFrame>
        </mc:Choice>
        <mc:Fallback xmlns="">
          <p:pic>
            <p:nvPicPr>
              <p:cNvPr id="6" name="Folienzoom 5">
                <a:hlinkClick r:id="rId4" action="ppaction://hlinksldjump"/>
                <a:extLst>
                  <a:ext uri="{FF2B5EF4-FFF2-40B4-BE49-F238E27FC236}">
                    <a16:creationId xmlns:a16="http://schemas.microsoft.com/office/drawing/2014/main" id="{E483BF19-58AE-478B-939B-D97E12CE6F4B}"/>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98782" y="1042416"/>
                <a:ext cx="170688" cy="170688"/>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1" name="Folienzoom 10">
                <a:extLst>
                  <a:ext uri="{FF2B5EF4-FFF2-40B4-BE49-F238E27FC236}">
                    <a16:creationId xmlns:a16="http://schemas.microsoft.com/office/drawing/2014/main" id="{2460BB0C-F33E-4D29-B86F-081673188554}"/>
                  </a:ext>
                </a:extLst>
              </p:cNvPr>
              <p:cNvGraphicFramePr>
                <a:graphicFrameLocks noChangeAspect="1"/>
              </p:cNvGraphicFramePr>
              <p:nvPr>
                <p:extLst>
                  <p:ext uri="{D42A27DB-BD31-4B8C-83A1-F6EECF244321}">
                    <p14:modId xmlns:p14="http://schemas.microsoft.com/office/powerpoint/2010/main" val="1716612565"/>
                  </p:ext>
                </p:extLst>
              </p:nvPr>
            </p:nvGraphicFramePr>
            <p:xfrm>
              <a:off x="7646788" y="3332428"/>
              <a:ext cx="170688" cy="170688"/>
            </p:xfrm>
            <a:graphic>
              <a:graphicData uri="http://schemas.microsoft.com/office/powerpoint/2016/slidezoom">
                <pslz:sldZm>
                  <pslz:sldZmObj sldId="315" cId="780043092">
                    <pslz:zmPr id="{7778BE60-798A-4F0C-8842-0B4F19F7284E}" imageType="cover" transitionDur="1000" showBg="0">
                      <p166:blipFill xmlns:p166="http://schemas.microsoft.com/office/powerpoint/2016/6/main">
                        <a:blip r:embed="rId5">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166:blipFill>
                      <p166:spPr xmlns:p166="http://schemas.microsoft.com/office/powerpoint/2016/6/main">
                        <a:xfrm>
                          <a:off x="0" y="0"/>
                          <a:ext cx="170688" cy="170688"/>
                        </a:xfrm>
                        <a:prstGeom prst="rect">
                          <a:avLst/>
                        </a:prstGeom>
                      </p166:spPr>
                    </pslz:zmPr>
                  </pslz:sldZmObj>
                </pslz:sldZm>
              </a:graphicData>
            </a:graphic>
          </p:graphicFrame>
        </mc:Choice>
        <mc:Fallback xmlns="">
          <p:pic>
            <p:nvPicPr>
              <p:cNvPr id="11" name="Folienzoom 10">
                <a:hlinkClick r:id="rId7" action="ppaction://hlinksldjump"/>
                <a:extLst>
                  <a:ext uri="{FF2B5EF4-FFF2-40B4-BE49-F238E27FC236}">
                    <a16:creationId xmlns:a16="http://schemas.microsoft.com/office/drawing/2014/main" id="{2460BB0C-F33E-4D29-B86F-081673188554}"/>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46788" y="3332428"/>
                <a:ext cx="170688" cy="170688"/>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3" name="Folienzoom 12">
                <a:extLst>
                  <a:ext uri="{FF2B5EF4-FFF2-40B4-BE49-F238E27FC236}">
                    <a16:creationId xmlns:a16="http://schemas.microsoft.com/office/drawing/2014/main" id="{60D28719-17A7-440C-94F3-7F9D70D1865D}"/>
                  </a:ext>
                </a:extLst>
              </p:cNvPr>
              <p:cNvGraphicFramePr>
                <a:graphicFrameLocks noChangeAspect="1"/>
              </p:cNvGraphicFramePr>
              <p:nvPr>
                <p:extLst>
                  <p:ext uri="{D42A27DB-BD31-4B8C-83A1-F6EECF244321}">
                    <p14:modId xmlns:p14="http://schemas.microsoft.com/office/powerpoint/2010/main" val="589014369"/>
                  </p:ext>
                </p:extLst>
              </p:nvPr>
            </p:nvGraphicFramePr>
            <p:xfrm>
              <a:off x="11167872" y="3351097"/>
              <a:ext cx="170688" cy="170688"/>
            </p:xfrm>
            <a:graphic>
              <a:graphicData uri="http://schemas.microsoft.com/office/powerpoint/2016/slidezoom">
                <pslz:sldZm>
                  <pslz:sldZmObj sldId="316" cId="2463704858">
                    <pslz:zmPr id="{2B7E291E-A236-42BF-9F20-821AF61AC77B}" imageType="cover" transitionDur="1000" showBg="0">
                      <p166:blipFill xmlns:p166="http://schemas.microsoft.com/office/powerpoint/2016/6/main">
                        <a:blip r:embed="rId2">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166:blipFill>
                      <p166:spPr xmlns:p166="http://schemas.microsoft.com/office/powerpoint/2016/6/main">
                        <a:xfrm>
                          <a:off x="0" y="0"/>
                          <a:ext cx="170688" cy="170688"/>
                        </a:xfrm>
                        <a:prstGeom prst="rect">
                          <a:avLst/>
                        </a:prstGeom>
                      </p166:spPr>
                    </pslz:zmPr>
                  </pslz:sldZmObj>
                </pslz:sldZm>
              </a:graphicData>
            </a:graphic>
          </p:graphicFrame>
        </mc:Choice>
        <mc:Fallback xmlns="">
          <p:pic>
            <p:nvPicPr>
              <p:cNvPr id="13" name="Folienzoom 12">
                <a:hlinkClick r:id="rId8" action="ppaction://hlinksldjump"/>
                <a:extLst>
                  <a:ext uri="{FF2B5EF4-FFF2-40B4-BE49-F238E27FC236}">
                    <a16:creationId xmlns:a16="http://schemas.microsoft.com/office/drawing/2014/main" id="{60D28719-17A7-440C-94F3-7F9D70D1865D}"/>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67872" y="3351097"/>
                <a:ext cx="170688" cy="170688"/>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15" name="Folienzoom 14">
                <a:extLst>
                  <a:ext uri="{FF2B5EF4-FFF2-40B4-BE49-F238E27FC236}">
                    <a16:creationId xmlns:a16="http://schemas.microsoft.com/office/drawing/2014/main" id="{9CF2C58A-157A-4816-A504-9C0C541C8B54}"/>
                  </a:ext>
                </a:extLst>
              </p:cNvPr>
              <p:cNvGraphicFramePr>
                <a:graphicFrameLocks noChangeAspect="1"/>
              </p:cNvGraphicFramePr>
              <p:nvPr>
                <p:extLst>
                  <p:ext uri="{D42A27DB-BD31-4B8C-83A1-F6EECF244321}">
                    <p14:modId xmlns:p14="http://schemas.microsoft.com/office/powerpoint/2010/main" val="4132405449"/>
                  </p:ext>
                </p:extLst>
              </p:nvPr>
            </p:nvGraphicFramePr>
            <p:xfrm>
              <a:off x="7646788" y="4966716"/>
              <a:ext cx="170688" cy="170688"/>
            </p:xfrm>
            <a:graphic>
              <a:graphicData uri="http://schemas.microsoft.com/office/powerpoint/2016/slidezoom">
                <pslz:sldZm>
                  <pslz:sldZmObj sldId="317" cId="959860381">
                    <pslz:zmPr id="{4BBC0888-34A7-4963-99C0-95030E655D5C}" imageType="cover" transitionDur="1000" showBg="0">
                      <p166:blipFill xmlns:p166="http://schemas.microsoft.com/office/powerpoint/2016/6/main">
                        <a:blip r:embed="rId5">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166:blipFill>
                      <p166:spPr xmlns:p166="http://schemas.microsoft.com/office/powerpoint/2016/6/main">
                        <a:xfrm>
                          <a:off x="0" y="0"/>
                          <a:ext cx="170688" cy="170688"/>
                        </a:xfrm>
                        <a:prstGeom prst="rect">
                          <a:avLst/>
                        </a:prstGeom>
                      </p166:spPr>
                    </pslz:zmPr>
                  </pslz:sldZmObj>
                </pslz:sldZm>
              </a:graphicData>
            </a:graphic>
          </p:graphicFrame>
        </mc:Choice>
        <mc:Fallback xmlns="">
          <p:pic>
            <p:nvPicPr>
              <p:cNvPr id="15" name="Folienzoom 14">
                <a:hlinkClick r:id="rId9" action="ppaction://hlinksldjump"/>
                <a:extLst>
                  <a:ext uri="{FF2B5EF4-FFF2-40B4-BE49-F238E27FC236}">
                    <a16:creationId xmlns:a16="http://schemas.microsoft.com/office/drawing/2014/main" id="{9CF2C58A-157A-4816-A504-9C0C541C8B54}"/>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46788" y="4966716"/>
                <a:ext cx="170688" cy="170688"/>
              </a:xfrm>
              <a:prstGeom prst="rect">
                <a:avLst/>
              </a:prstGeom>
            </p:spPr>
          </p:pic>
        </mc:Fallback>
      </mc:AlternateContent>
    </p:spTree>
    <p:extLst>
      <p:ext uri="{BB962C8B-B14F-4D97-AF65-F5344CB8AC3E}">
        <p14:creationId xmlns:p14="http://schemas.microsoft.com/office/powerpoint/2010/main" val="426971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B72EE-9F68-4D81-B019-C3AF532AB48C}"/>
              </a:ext>
            </a:extLst>
          </p:cNvPr>
          <p:cNvSpPr>
            <a:spLocks noGrp="1"/>
          </p:cNvSpPr>
          <p:nvPr>
            <p:ph type="title"/>
          </p:nvPr>
        </p:nvSpPr>
        <p:spPr>
          <a:xfrm>
            <a:off x="1024128" y="585216"/>
            <a:ext cx="9720072" cy="1499616"/>
          </a:xfrm>
        </p:spPr>
        <p:txBody>
          <a:bodyPr>
            <a:normAutofit/>
          </a:bodyPr>
          <a:lstStyle/>
          <a:p>
            <a:r>
              <a:rPr lang="de-DE"/>
              <a:t>2.1</a:t>
            </a:r>
            <a:br>
              <a:rPr lang="de-DE"/>
            </a:br>
            <a:r>
              <a:rPr lang="de-DE" err="1"/>
              <a:t>paraphrase</a:t>
            </a:r>
            <a:r>
              <a:rPr lang="de-DE"/>
              <a:t> und </a:t>
            </a:r>
            <a:r>
              <a:rPr lang="de-DE" err="1"/>
              <a:t>gliederung</a:t>
            </a:r>
            <a:endParaRPr lang="de-DE"/>
          </a:p>
        </p:txBody>
      </p:sp>
      <p:graphicFrame>
        <p:nvGraphicFramePr>
          <p:cNvPr id="5" name="Inhaltsplatzhalter 2">
            <a:extLst>
              <a:ext uri="{FF2B5EF4-FFF2-40B4-BE49-F238E27FC236}">
                <a16:creationId xmlns:a16="http://schemas.microsoft.com/office/drawing/2014/main" id="{40255139-BF0E-4E7E-9897-28882E8CBEA8}"/>
              </a:ext>
            </a:extLst>
          </p:cNvPr>
          <p:cNvGraphicFramePr>
            <a:graphicFrameLocks noGrp="1"/>
          </p:cNvGraphicFramePr>
          <p:nvPr>
            <p:ph idx="1"/>
            <p:extLst>
              <p:ext uri="{D42A27DB-BD31-4B8C-83A1-F6EECF244321}">
                <p14:modId xmlns:p14="http://schemas.microsoft.com/office/powerpoint/2010/main" val="558182507"/>
              </p:ext>
            </p:extLst>
          </p:nvPr>
        </p:nvGraphicFramePr>
        <p:xfrm>
          <a:off x="1235869" y="2250059"/>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slz="http://schemas.microsoft.com/office/powerpoint/2016/slidezoom">
        <mc:Choice Requires="pslz">
          <p:graphicFrame>
            <p:nvGraphicFramePr>
              <p:cNvPr id="4" name="Folienzoom 3">
                <a:extLst>
                  <a:ext uri="{FF2B5EF4-FFF2-40B4-BE49-F238E27FC236}">
                    <a16:creationId xmlns:a16="http://schemas.microsoft.com/office/drawing/2014/main" id="{4F859BC7-0984-4ECA-B94A-1B980E4859AD}"/>
                  </a:ext>
                </a:extLst>
              </p:cNvPr>
              <p:cNvGraphicFramePr>
                <a:graphicFrameLocks noChangeAspect="1"/>
              </p:cNvGraphicFramePr>
              <p:nvPr>
                <p:extLst>
                  <p:ext uri="{D42A27DB-BD31-4B8C-83A1-F6EECF244321}">
                    <p14:modId xmlns:p14="http://schemas.microsoft.com/office/powerpoint/2010/main" val="1816331789"/>
                  </p:ext>
                </p:extLst>
              </p:nvPr>
            </p:nvGraphicFramePr>
            <p:xfrm>
              <a:off x="8372094" y="5704332"/>
              <a:ext cx="245364" cy="245364"/>
            </p:xfrm>
            <a:graphic>
              <a:graphicData uri="http://schemas.microsoft.com/office/powerpoint/2016/slidezoom">
                <pslz:sldZm>
                  <pslz:sldZmObj sldId="318" cId="3573922010">
                    <pslz:zmPr id="{924A2AF4-F523-4E42-81BD-2A4FA29506FB}" imageType="cover" transitionDur="1000" showBg="0">
                      <p166:blipFill xmlns:p166="http://schemas.microsoft.com/office/powerpoint/2016/6/main">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166:blipFill>
                      <p166:spPr xmlns:p166="http://schemas.microsoft.com/office/powerpoint/2016/6/main">
                        <a:xfrm>
                          <a:off x="0" y="0"/>
                          <a:ext cx="245364" cy="245364"/>
                        </a:xfrm>
                        <a:prstGeom prst="rect">
                          <a:avLst/>
                        </a:prstGeom>
                      </p166:spPr>
                    </pslz:zmPr>
                  </pslz:sldZmObj>
                </pslz:sldZm>
              </a:graphicData>
            </a:graphic>
          </p:graphicFrame>
        </mc:Choice>
        <mc:Fallback xmlns="">
          <p:pic>
            <p:nvPicPr>
              <p:cNvPr id="4" name="Folienzoom 3">
                <a:hlinkClick r:id="rId9" action="ppaction://hlinksldjump"/>
                <a:extLst>
                  <a:ext uri="{FF2B5EF4-FFF2-40B4-BE49-F238E27FC236}">
                    <a16:creationId xmlns:a16="http://schemas.microsoft.com/office/drawing/2014/main" id="{4F859BC7-0984-4ECA-B94A-1B980E4859AD}"/>
                  </a:ext>
                </a:extLst>
              </p:cNvPr>
              <p:cNvPicPr>
                <a:picLocks noGrp="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72094" y="5704332"/>
                <a:ext cx="245364" cy="245364"/>
              </a:xfrm>
              <a:prstGeom prst="rect">
                <a:avLst/>
              </a:prstGeom>
            </p:spPr>
          </p:pic>
        </mc:Fallback>
      </mc:AlternateContent>
    </p:spTree>
    <p:extLst>
      <p:ext uri="{BB962C8B-B14F-4D97-AF65-F5344CB8AC3E}">
        <p14:creationId xmlns:p14="http://schemas.microsoft.com/office/powerpoint/2010/main" val="236093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B469180-BBFF-4B87-A006-C1E77B4609B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BDD6028-9E25-4825-9BA9-F439F69EFFD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AF9A5F41-3DB6-401B-9AED-C150272F1BD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3A715CAB-B2A1-4ACF-8DD0-432AE521C9B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8BF59A5-86C7-4D3F-BCE8-82B5D91812A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DA275FA-BAFF-4199-B83A-CEB5B081EA4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35A079-551A-483A-B958-B81687197177}"/>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E03BF-E01B-4C20-AFCB-67183BCC51A6}"/>
              </a:ext>
            </a:extLst>
          </p:cNvPr>
          <p:cNvSpPr>
            <a:spLocks noGrp="1"/>
          </p:cNvSpPr>
          <p:nvPr>
            <p:ph type="title"/>
          </p:nvPr>
        </p:nvSpPr>
        <p:spPr/>
        <p:txBody>
          <a:bodyPr/>
          <a:lstStyle/>
          <a:p>
            <a:r>
              <a:rPr lang="de-DE" dirty="0"/>
              <a:t>2.2 Sprachliche Analyse </a:t>
            </a:r>
          </a:p>
        </p:txBody>
      </p:sp>
      <p:sp>
        <p:nvSpPr>
          <p:cNvPr id="3" name="Inhaltsplatzhalter 2">
            <a:extLst>
              <a:ext uri="{FF2B5EF4-FFF2-40B4-BE49-F238E27FC236}">
                <a16:creationId xmlns:a16="http://schemas.microsoft.com/office/drawing/2014/main" id="{8F43AE8D-DD2D-4DF9-9259-FC846503370E}"/>
              </a:ext>
            </a:extLst>
          </p:cNvPr>
          <p:cNvSpPr>
            <a:spLocks noGrp="1"/>
          </p:cNvSpPr>
          <p:nvPr>
            <p:ph sz="half" idx="1"/>
          </p:nvPr>
        </p:nvSpPr>
        <p:spPr>
          <a:xfrm>
            <a:off x="1024127" y="1928813"/>
            <a:ext cx="5905311" cy="4714875"/>
          </a:xfrm>
        </p:spPr>
        <p:txBody>
          <a:bodyPr>
            <a:normAutofit fontScale="92500" lnSpcReduction="10000"/>
          </a:bodyPr>
          <a:lstStyle/>
          <a:p>
            <a:pPr marL="0" indent="0">
              <a:buNone/>
            </a:pPr>
            <a:endParaRPr lang="de-DE" dirty="0"/>
          </a:p>
          <a:p>
            <a:pPr marL="0" indent="0">
              <a:lnSpc>
                <a:spcPct val="150000"/>
              </a:lnSpc>
              <a:buNone/>
            </a:pPr>
            <a:r>
              <a:rPr lang="el-GR" sz="2300" dirty="0">
                <a:solidFill>
                  <a:srgbClr val="008000"/>
                </a:solidFill>
                <a:highlight>
                  <a:srgbClr val="C0C0C0"/>
                </a:highlight>
                <a:latin typeface="Calibri (Textkörper)"/>
              </a:rPr>
              <a:t>φύσει </a:t>
            </a:r>
            <a:r>
              <a:rPr lang="el-GR" sz="2300" dirty="0">
                <a:solidFill>
                  <a:srgbClr val="008000"/>
                </a:solidFill>
                <a:latin typeface="Calibri (Textkörper)"/>
              </a:rPr>
              <a:t>μὲν γὰρ </a:t>
            </a:r>
            <a:r>
              <a:rPr lang="el-GR" sz="2300" dirty="0">
                <a:latin typeface="Calibri (Textkörper)"/>
              </a:rPr>
              <a:t>πᾶν αἴσχιόν ἐστιν ὅπερ καὶ κάκιον, </a:t>
            </a:r>
            <a:r>
              <a:rPr lang="de-DE" sz="2300" dirty="0">
                <a:latin typeface="Calibri (Textkörper)"/>
              </a:rPr>
              <a:t>  </a:t>
            </a:r>
            <a:r>
              <a:rPr lang="el-GR" sz="2300" dirty="0">
                <a:highlight>
                  <a:srgbClr val="C0C0C0"/>
                </a:highlight>
                <a:latin typeface="Calibri (Textkörper)"/>
              </a:rPr>
              <a:t>τὸ ἀδικεῖσθαι,</a:t>
            </a:r>
            <a:r>
              <a:rPr lang="el-GR" sz="2300" dirty="0">
                <a:latin typeface="Calibri (Textkörper)"/>
              </a:rPr>
              <a:t> </a:t>
            </a:r>
            <a:r>
              <a:rPr lang="el-GR" sz="2300" dirty="0">
                <a:solidFill>
                  <a:srgbClr val="008000"/>
                </a:solidFill>
                <a:highlight>
                  <a:srgbClr val="C0C0C0"/>
                </a:highlight>
                <a:latin typeface="Calibri (Textkörper)"/>
              </a:rPr>
              <a:t>νόμῳ</a:t>
            </a:r>
            <a:r>
              <a:rPr lang="el-GR" sz="2300" dirty="0">
                <a:solidFill>
                  <a:srgbClr val="008000"/>
                </a:solidFill>
                <a:latin typeface="Calibri (Textkörper)"/>
              </a:rPr>
              <a:t> δὲ </a:t>
            </a:r>
            <a:r>
              <a:rPr lang="el-GR" sz="2300" dirty="0">
                <a:highlight>
                  <a:srgbClr val="C0C0C0"/>
                </a:highlight>
                <a:latin typeface="Calibri (Textkörper)"/>
              </a:rPr>
              <a:t>τὸ ἀδικεῖν. </a:t>
            </a:r>
            <a:br>
              <a:rPr lang="de-DE" sz="2300" dirty="0">
                <a:latin typeface="Calibri (Textkörper)"/>
              </a:rPr>
            </a:br>
            <a:r>
              <a:rPr lang="el-GR" sz="2300" dirty="0">
                <a:solidFill>
                  <a:srgbClr val="008000"/>
                </a:solidFill>
                <a:latin typeface="Calibri (Textkörper)"/>
              </a:rPr>
              <a:t>οὐδὲ γὰρ ἀνδρὸς </a:t>
            </a:r>
            <a:r>
              <a:rPr lang="el-GR" sz="2300" dirty="0">
                <a:latin typeface="Calibri (Textkörper)"/>
              </a:rPr>
              <a:t>τοῦτό γ' ἐστὶ τὸ πάθημα, τὸ </a:t>
            </a:r>
            <a:r>
              <a:rPr lang="el-GR" sz="2300" dirty="0">
                <a:highlight>
                  <a:srgbClr val="C0C0C0"/>
                </a:highlight>
                <a:latin typeface="Calibri (Textkörper)"/>
              </a:rPr>
              <a:t>ἀδικεῖσθαι</a:t>
            </a:r>
            <a:r>
              <a:rPr lang="el-GR" sz="2300" dirty="0">
                <a:latin typeface="Calibri (Textkörper)"/>
              </a:rPr>
              <a:t>, </a:t>
            </a:r>
            <a:r>
              <a:rPr lang="el-GR" sz="2300" dirty="0">
                <a:solidFill>
                  <a:srgbClr val="008000"/>
                </a:solidFill>
                <a:latin typeface="Calibri (Textkörper)"/>
              </a:rPr>
              <a:t>ἀλλ' </a:t>
            </a:r>
            <a:r>
              <a:rPr lang="el-GR" sz="2300" dirty="0">
                <a:solidFill>
                  <a:srgbClr val="0070C0"/>
                </a:solidFill>
                <a:latin typeface="Calibri (Textkörper)"/>
              </a:rPr>
              <a:t>ἀνδραπόδου</a:t>
            </a:r>
            <a:r>
              <a:rPr lang="el-GR" sz="2300" dirty="0">
                <a:solidFill>
                  <a:srgbClr val="008000"/>
                </a:solidFill>
                <a:latin typeface="Calibri (Textkörper)"/>
              </a:rPr>
              <a:t> </a:t>
            </a:r>
            <a:r>
              <a:rPr lang="el-GR" sz="2300" dirty="0">
                <a:latin typeface="Calibri (Textkörper)"/>
              </a:rPr>
              <a:t>τιν</a:t>
            </a:r>
            <a:r>
              <a:rPr lang="de-DE" sz="2300" dirty="0">
                <a:latin typeface="Calibri (Textkörper)"/>
              </a:rPr>
              <a:t>ó</a:t>
            </a:r>
            <a:r>
              <a:rPr lang="el-GR" sz="2300" dirty="0">
                <a:latin typeface="Calibri (Textkörper)"/>
              </a:rPr>
              <a:t>ς, ᾧ κρεῖττόν ἐστι </a:t>
            </a:r>
            <a:r>
              <a:rPr lang="el-GR" sz="2300" dirty="0">
                <a:solidFill>
                  <a:srgbClr val="006600"/>
                </a:solidFill>
                <a:latin typeface="Calibri (Textkörper)"/>
              </a:rPr>
              <a:t>τεθνάναι ἢ ζῆν</a:t>
            </a:r>
            <a:r>
              <a:rPr lang="el-GR" sz="2300" dirty="0">
                <a:latin typeface="Calibri (Textkörper)"/>
              </a:rPr>
              <a:t>, </a:t>
            </a:r>
            <a:r>
              <a:rPr lang="de-DE" sz="2300" dirty="0">
                <a:latin typeface="Calibri (Textkörper)"/>
              </a:rPr>
              <a:t>(…)</a:t>
            </a:r>
            <a:r>
              <a:rPr lang="el-GR" sz="2300" dirty="0">
                <a:latin typeface="Calibri (Textkörper)"/>
              </a:rPr>
              <a:t> πρὸς αὑτοὺς οὖν καὶ τὸ αὑτοῖς συμφέρον τούς τε νόμους τίθενται καὶ τοὺς </a:t>
            </a:r>
            <a:r>
              <a:rPr lang="el-GR" sz="2300" dirty="0">
                <a:solidFill>
                  <a:srgbClr val="006600"/>
                </a:solidFill>
                <a:highlight>
                  <a:srgbClr val="F46952"/>
                </a:highlight>
                <a:latin typeface="Calibri (Textkörper)"/>
              </a:rPr>
              <a:t>ἐπαίνους ἐπαινοῦσιν </a:t>
            </a:r>
            <a:r>
              <a:rPr lang="el-GR" sz="2300" dirty="0">
                <a:solidFill>
                  <a:srgbClr val="006600"/>
                </a:solidFill>
                <a:latin typeface="Calibri (Textkörper)"/>
              </a:rPr>
              <a:t>καὶ τοὺς </a:t>
            </a:r>
            <a:r>
              <a:rPr lang="el-GR" sz="2300" dirty="0">
                <a:solidFill>
                  <a:srgbClr val="006600"/>
                </a:solidFill>
                <a:highlight>
                  <a:srgbClr val="F46952"/>
                </a:highlight>
                <a:latin typeface="Calibri (Textkörper)"/>
              </a:rPr>
              <a:t>ψόγους ψέγουσιν</a:t>
            </a:r>
            <a:r>
              <a:rPr lang="el-GR" sz="2300" dirty="0">
                <a:latin typeface="Calibri (Textkörper)"/>
              </a:rPr>
              <a:t>· </a:t>
            </a:r>
            <a:r>
              <a:rPr lang="de-DE" sz="2300" dirty="0">
                <a:latin typeface="Calibri (Textkörper)"/>
              </a:rPr>
              <a:t> </a:t>
            </a:r>
            <a:r>
              <a:rPr lang="el-GR" sz="2300" dirty="0">
                <a:latin typeface="Calibri (Textkörper)"/>
              </a:rPr>
              <a:t>ἐκφοβοῦντες τοὺς ἐρρωμενεστέρους τῶν ἀνθρώπων καὶ δυνατοὺς ὄντας </a:t>
            </a:r>
            <a:r>
              <a:rPr lang="el-GR" sz="2300" dirty="0">
                <a:highlight>
                  <a:srgbClr val="C0C0C0"/>
                </a:highlight>
                <a:latin typeface="Calibri (Textkörper)"/>
              </a:rPr>
              <a:t>πλέον ἔχειν</a:t>
            </a:r>
            <a:r>
              <a:rPr lang="de-DE" sz="2300" dirty="0">
                <a:highlight>
                  <a:srgbClr val="C0C0C0"/>
                </a:highlight>
                <a:latin typeface="Calibri (Textkörper)"/>
              </a:rPr>
              <a:t> </a:t>
            </a:r>
            <a:r>
              <a:rPr lang="de-DE" sz="2300" dirty="0">
                <a:latin typeface="Calibri (Textkörper)"/>
              </a:rPr>
              <a:t>(…)</a:t>
            </a:r>
          </a:p>
        </p:txBody>
      </p:sp>
      <p:sp>
        <p:nvSpPr>
          <p:cNvPr id="4" name="Inhaltsplatzhalter 3">
            <a:extLst>
              <a:ext uri="{FF2B5EF4-FFF2-40B4-BE49-F238E27FC236}">
                <a16:creationId xmlns:a16="http://schemas.microsoft.com/office/drawing/2014/main" id="{038CF3DC-9F0B-481D-B33A-E2C9C44EC5A6}"/>
              </a:ext>
            </a:extLst>
          </p:cNvPr>
          <p:cNvSpPr>
            <a:spLocks noGrp="1"/>
          </p:cNvSpPr>
          <p:nvPr>
            <p:ph sz="half" idx="2"/>
          </p:nvPr>
        </p:nvSpPr>
        <p:spPr>
          <a:xfrm>
            <a:off x="7329488" y="1928813"/>
            <a:ext cx="4238434" cy="4380547"/>
          </a:xfrm>
        </p:spPr>
        <p:txBody>
          <a:bodyPr>
            <a:normAutofit fontScale="92500" lnSpcReduction="10000"/>
          </a:bodyPr>
          <a:lstStyle/>
          <a:p>
            <a:pPr marL="0" indent="0">
              <a:lnSpc>
                <a:spcPct val="110000"/>
              </a:lnSpc>
              <a:buNone/>
            </a:pPr>
            <a:r>
              <a:rPr lang="de-DE" b="1" dirty="0">
                <a:latin typeface="Calibri (Textkörper)"/>
              </a:rPr>
              <a:t>483a-c</a:t>
            </a:r>
          </a:p>
          <a:p>
            <a:pPr marL="0" indent="0">
              <a:lnSpc>
                <a:spcPct val="110000"/>
              </a:lnSpc>
              <a:buNone/>
            </a:pPr>
            <a:r>
              <a:rPr lang="de-DE" dirty="0">
                <a:highlight>
                  <a:srgbClr val="C0C0C0"/>
                </a:highlight>
                <a:latin typeface="Calibri (Textkörper)"/>
              </a:rPr>
              <a:t>Grundbegriffe</a:t>
            </a:r>
            <a:r>
              <a:rPr lang="de-DE" dirty="0">
                <a:latin typeface="Calibri (Textkörper)"/>
              </a:rPr>
              <a:t>: Gliederung, persuasiv</a:t>
            </a:r>
          </a:p>
          <a:p>
            <a:pPr marL="0" indent="0">
              <a:lnSpc>
                <a:spcPct val="110000"/>
              </a:lnSpc>
              <a:buNone/>
            </a:pPr>
            <a:r>
              <a:rPr lang="de-DE" dirty="0">
                <a:solidFill>
                  <a:srgbClr val="008000"/>
                </a:solidFill>
                <a:latin typeface="Calibri (Textkörper)"/>
              </a:rPr>
              <a:t>antithetische Gegenüberstelllungen: Strukturierung, Eindruck des logischen Abwägens</a:t>
            </a:r>
            <a:br>
              <a:rPr lang="de-DE" dirty="0">
                <a:solidFill>
                  <a:srgbClr val="008000"/>
                </a:solidFill>
                <a:latin typeface="Calibri (Textkörper)"/>
              </a:rPr>
            </a:br>
            <a:br>
              <a:rPr lang="de-DE" dirty="0">
                <a:solidFill>
                  <a:srgbClr val="008000"/>
                </a:solidFill>
                <a:latin typeface="Calibri (Textkörper)"/>
              </a:rPr>
            </a:br>
            <a:r>
              <a:rPr lang="de-DE" dirty="0">
                <a:solidFill>
                  <a:srgbClr val="0070C0"/>
                </a:solidFill>
                <a:latin typeface="Calibri (Textkörper)"/>
              </a:rPr>
              <a:t>Symbolik: Sklave, zugeordnet zum </a:t>
            </a:r>
            <a:r>
              <a:rPr lang="de-DE" dirty="0" err="1">
                <a:solidFill>
                  <a:srgbClr val="0070C0"/>
                </a:solidFill>
                <a:latin typeface="Calibri (Textkörper)"/>
              </a:rPr>
              <a:t>nomos</a:t>
            </a:r>
            <a:r>
              <a:rPr lang="de-DE" dirty="0">
                <a:solidFill>
                  <a:srgbClr val="0070C0"/>
                </a:solidFill>
                <a:latin typeface="Calibri (Textkörper)"/>
              </a:rPr>
              <a:t>, Abwertung des </a:t>
            </a:r>
            <a:r>
              <a:rPr lang="de-DE" dirty="0" err="1">
                <a:solidFill>
                  <a:srgbClr val="0070C0"/>
                </a:solidFill>
                <a:latin typeface="Calibri (Textkörper)"/>
              </a:rPr>
              <a:t>nomos</a:t>
            </a:r>
            <a:br>
              <a:rPr lang="de-DE" dirty="0">
                <a:solidFill>
                  <a:srgbClr val="99CC00"/>
                </a:solidFill>
                <a:latin typeface="Calibri (Textkörper)"/>
              </a:rPr>
            </a:br>
            <a:br>
              <a:rPr lang="de-DE" dirty="0">
                <a:solidFill>
                  <a:srgbClr val="99CC00"/>
                </a:solidFill>
                <a:latin typeface="Calibri (Textkörper)"/>
              </a:rPr>
            </a:br>
            <a:r>
              <a:rPr lang="de-DE" dirty="0">
                <a:highlight>
                  <a:srgbClr val="F46952"/>
                </a:highlight>
                <a:latin typeface="Calibri (Textkörper)"/>
              </a:rPr>
              <a:t>Alliteration/ </a:t>
            </a:r>
            <a:r>
              <a:rPr lang="de-DE" dirty="0" err="1">
                <a:highlight>
                  <a:srgbClr val="F46952"/>
                </a:highlight>
                <a:latin typeface="Calibri (Textkörper)"/>
              </a:rPr>
              <a:t>figura</a:t>
            </a:r>
            <a:r>
              <a:rPr lang="de-DE" dirty="0">
                <a:highlight>
                  <a:srgbClr val="F46952"/>
                </a:highlight>
                <a:latin typeface="Calibri (Textkörper)"/>
              </a:rPr>
              <a:t> </a:t>
            </a:r>
            <a:r>
              <a:rPr lang="de-DE" dirty="0" err="1">
                <a:highlight>
                  <a:srgbClr val="F46952"/>
                </a:highlight>
                <a:latin typeface="Calibri (Textkörper)"/>
              </a:rPr>
              <a:t>Ethymologica</a:t>
            </a:r>
            <a:r>
              <a:rPr lang="de-DE" dirty="0">
                <a:latin typeface="Calibri (Textkörper)"/>
              </a:rPr>
              <a:t>: humoristischer Effekt/ Kritik an Gesetzgebern</a:t>
            </a:r>
          </a:p>
        </p:txBody>
      </p:sp>
    </p:spTree>
    <p:extLst>
      <p:ext uri="{BB962C8B-B14F-4D97-AF65-F5344CB8AC3E}">
        <p14:creationId xmlns:p14="http://schemas.microsoft.com/office/powerpoint/2010/main" val="100169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9B908-B29A-4224-95E8-1AA366A8F546}"/>
              </a:ext>
            </a:extLst>
          </p:cNvPr>
          <p:cNvSpPr>
            <a:spLocks noGrp="1"/>
          </p:cNvSpPr>
          <p:nvPr>
            <p:ph type="title"/>
          </p:nvPr>
        </p:nvSpPr>
        <p:spPr/>
        <p:txBody>
          <a:bodyPr/>
          <a:lstStyle/>
          <a:p>
            <a:r>
              <a:rPr lang="de-DE" dirty="0"/>
              <a:t>2.2 Sprachliche </a:t>
            </a:r>
            <a:r>
              <a:rPr lang="de-DE" dirty="0" err="1"/>
              <a:t>analyse</a:t>
            </a:r>
            <a:endParaRPr lang="de-DE" dirty="0"/>
          </a:p>
        </p:txBody>
      </p:sp>
      <p:sp>
        <p:nvSpPr>
          <p:cNvPr id="3" name="Inhaltsplatzhalter 2">
            <a:extLst>
              <a:ext uri="{FF2B5EF4-FFF2-40B4-BE49-F238E27FC236}">
                <a16:creationId xmlns:a16="http://schemas.microsoft.com/office/drawing/2014/main" id="{22105903-E4BB-4B09-A26E-31B7D61296C0}"/>
              </a:ext>
            </a:extLst>
          </p:cNvPr>
          <p:cNvSpPr>
            <a:spLocks noGrp="1"/>
          </p:cNvSpPr>
          <p:nvPr>
            <p:ph sz="half" idx="1"/>
          </p:nvPr>
        </p:nvSpPr>
        <p:spPr>
          <a:xfrm>
            <a:off x="1024127" y="2084832"/>
            <a:ext cx="6619686" cy="4224528"/>
          </a:xfrm>
        </p:spPr>
        <p:txBody>
          <a:bodyPr>
            <a:noAutofit/>
          </a:bodyPr>
          <a:lstStyle/>
          <a:p>
            <a:pPr marL="0" indent="0">
              <a:lnSpc>
                <a:spcPct val="160000"/>
              </a:lnSpc>
              <a:buNone/>
            </a:pPr>
            <a:r>
              <a:rPr lang="el-GR" sz="2000" dirty="0">
                <a:latin typeface="Calibri (Textkörper)"/>
              </a:rPr>
              <a:t>ἡ δέ γε </a:t>
            </a:r>
            <a:r>
              <a:rPr lang="de-DE" sz="2000" dirty="0">
                <a:latin typeface="Calibri (Textkörper)"/>
              </a:rPr>
              <a:t>,</a:t>
            </a:r>
            <a:r>
              <a:rPr lang="el-GR" sz="2000" dirty="0">
                <a:latin typeface="Calibri (Textkörper)"/>
              </a:rPr>
              <a:t>οἶμαι</a:t>
            </a:r>
            <a:r>
              <a:rPr lang="de-DE" sz="2000" dirty="0">
                <a:latin typeface="Calibri (Textkörper)"/>
              </a:rPr>
              <a:t>,</a:t>
            </a:r>
            <a:r>
              <a:rPr lang="el-GR" sz="2000" dirty="0">
                <a:latin typeface="Calibri (Textkörper)"/>
              </a:rPr>
              <a:t> </a:t>
            </a:r>
            <a:r>
              <a:rPr lang="el-GR" sz="2000" dirty="0">
                <a:highlight>
                  <a:srgbClr val="C0C0C0"/>
                </a:highlight>
                <a:latin typeface="Calibri (Textkörper)"/>
              </a:rPr>
              <a:t>φύσις</a:t>
            </a:r>
            <a:r>
              <a:rPr lang="el-GR" sz="2000" dirty="0">
                <a:latin typeface="Calibri (Textkörper)"/>
              </a:rPr>
              <a:t> αὐτὴ ἀποφαίνει αὐτό,</a:t>
            </a:r>
            <a:r>
              <a:rPr lang="de-DE" sz="2000" dirty="0">
                <a:latin typeface="Calibri (Textkörper)"/>
              </a:rPr>
              <a:t> </a:t>
            </a:r>
            <a:r>
              <a:rPr lang="el-GR" sz="2000" dirty="0">
                <a:latin typeface="Calibri (Textkörper)"/>
              </a:rPr>
              <a:t>ὅτι </a:t>
            </a:r>
            <a:r>
              <a:rPr lang="el-GR" sz="2000" dirty="0">
                <a:highlight>
                  <a:srgbClr val="C0C0C0"/>
                </a:highlight>
                <a:latin typeface="Calibri (Textkörper)"/>
              </a:rPr>
              <a:t>δίκαιόν </a:t>
            </a:r>
            <a:r>
              <a:rPr lang="el-GR" sz="2000" dirty="0">
                <a:latin typeface="Calibri (Textkörper)"/>
              </a:rPr>
              <a:t>ἐστι </a:t>
            </a:r>
            <a:r>
              <a:rPr lang="el-GR" sz="2000" dirty="0">
                <a:solidFill>
                  <a:srgbClr val="006600"/>
                </a:solidFill>
                <a:latin typeface="Calibri (Textkörper)"/>
              </a:rPr>
              <a:t>τὸν ἀμείνω τοῦ χείρονος </a:t>
            </a:r>
            <a:r>
              <a:rPr lang="el-GR" sz="2000" dirty="0">
                <a:highlight>
                  <a:srgbClr val="C0C0C0"/>
                </a:highlight>
                <a:latin typeface="Calibri (Textkörper)"/>
              </a:rPr>
              <a:t>πλέον ἔχειν </a:t>
            </a:r>
            <a:r>
              <a:rPr lang="el-GR" sz="2000" dirty="0">
                <a:latin typeface="Calibri (Textkörper)"/>
              </a:rPr>
              <a:t>καὶ τὸν </a:t>
            </a:r>
            <a:r>
              <a:rPr lang="el-GR" sz="2000" dirty="0">
                <a:solidFill>
                  <a:srgbClr val="006600"/>
                </a:solidFill>
                <a:latin typeface="Calibri (Textkörper)"/>
              </a:rPr>
              <a:t>δυνατώτερον τοῦ ἀδυνατωτέρου</a:t>
            </a:r>
            <a:r>
              <a:rPr lang="el-GR" sz="2000" dirty="0">
                <a:latin typeface="Calibri (Textkörper)"/>
              </a:rPr>
              <a:t>. </a:t>
            </a:r>
            <a:r>
              <a:rPr lang="el-GR" sz="2000" dirty="0">
                <a:solidFill>
                  <a:srgbClr val="FF0000"/>
                </a:solidFill>
                <a:latin typeface="Calibri (Textkörper)"/>
              </a:rPr>
              <a:t>δηλοῖ δὲ ταῦτα πολλαχοῦ</a:t>
            </a:r>
            <a:r>
              <a:rPr lang="el-GR" sz="2000" dirty="0">
                <a:latin typeface="Calibri (Textkörper)"/>
              </a:rPr>
              <a:t>, ὅτι οὕτως ἔχει, καὶ ἐν τοῖς ἄλλοις ζῴοις καὶ τῶν ἀνθρώπων </a:t>
            </a:r>
            <a:r>
              <a:rPr lang="el-GR" sz="2000" dirty="0">
                <a:solidFill>
                  <a:srgbClr val="FF0000"/>
                </a:solidFill>
                <a:latin typeface="Calibri (Textkörper)"/>
              </a:rPr>
              <a:t>ἐν ὅλαις ταῖς πόλεσι</a:t>
            </a:r>
            <a:r>
              <a:rPr lang="el-GR" sz="2000" dirty="0">
                <a:latin typeface="Calibri (Textkörper)"/>
              </a:rPr>
              <a:t> </a:t>
            </a:r>
            <a:r>
              <a:rPr lang="el-GR" sz="2000" dirty="0">
                <a:solidFill>
                  <a:srgbClr val="FF0000"/>
                </a:solidFill>
                <a:latin typeface="Calibri (Textkörper)"/>
              </a:rPr>
              <a:t>καὶ τοῖς γένεσιν</a:t>
            </a:r>
            <a:r>
              <a:rPr lang="el-GR" sz="2000" dirty="0">
                <a:latin typeface="Calibri (Textkörper)"/>
              </a:rPr>
              <a:t>, ὅτι οὕτω τὸ </a:t>
            </a:r>
            <a:r>
              <a:rPr lang="el-GR" sz="2000" dirty="0">
                <a:highlight>
                  <a:srgbClr val="C0C0C0"/>
                </a:highlight>
                <a:latin typeface="Calibri (Textkörper)"/>
              </a:rPr>
              <a:t>δίκαιον </a:t>
            </a:r>
            <a:r>
              <a:rPr lang="el-GR" sz="2000" dirty="0">
                <a:latin typeface="Calibri (Textkörper)"/>
              </a:rPr>
              <a:t>κέκριται, τὸν </a:t>
            </a:r>
            <a:r>
              <a:rPr lang="el-GR" sz="2000" dirty="0">
                <a:solidFill>
                  <a:srgbClr val="006600"/>
                </a:solidFill>
                <a:latin typeface="Calibri (Textkörper)"/>
              </a:rPr>
              <a:t>κρείττω τοῦ ἥττονος </a:t>
            </a:r>
            <a:r>
              <a:rPr lang="el-GR" sz="2000" dirty="0">
                <a:latin typeface="Calibri (Textkörper)"/>
              </a:rPr>
              <a:t>ἄρχειν καὶ </a:t>
            </a:r>
            <a:r>
              <a:rPr lang="el-GR" sz="2000" dirty="0">
                <a:highlight>
                  <a:srgbClr val="C0C0C0"/>
                </a:highlight>
                <a:latin typeface="Calibri (Textkörper)"/>
              </a:rPr>
              <a:t>πλέον ἔχειν.</a:t>
            </a:r>
            <a:br>
              <a:rPr lang="de-DE" sz="2000" dirty="0">
                <a:highlight>
                  <a:srgbClr val="C0C0C0"/>
                </a:highlight>
                <a:latin typeface="Calibri (Textkörper)"/>
              </a:rPr>
            </a:br>
            <a:r>
              <a:rPr lang="el-GR" sz="2000" dirty="0">
                <a:solidFill>
                  <a:srgbClr val="800000"/>
                </a:solidFill>
                <a:latin typeface="Calibri (Textkörper)"/>
              </a:rPr>
              <a:t>ἐπεὶ ποίῳ </a:t>
            </a:r>
            <a:r>
              <a:rPr lang="el-GR" sz="2000" dirty="0">
                <a:solidFill>
                  <a:srgbClr val="800000"/>
                </a:solidFill>
                <a:highlight>
                  <a:srgbClr val="C0C0C0"/>
                </a:highlight>
                <a:latin typeface="Calibri (Textkörper)"/>
              </a:rPr>
              <a:t>δικαίῳ </a:t>
            </a:r>
            <a:r>
              <a:rPr lang="el-GR" sz="2000" dirty="0">
                <a:solidFill>
                  <a:srgbClr val="800000"/>
                </a:solidFill>
                <a:latin typeface="Calibri (Textkörper)"/>
              </a:rPr>
              <a:t>χρώμενος Ξέρξης ἐπὶ τὴν ῾Ελλάδα ἐστράτευσεν ἢ ὁ πατὴρ αὐτοῦ ἐπὶ Σκύθας; </a:t>
            </a:r>
            <a:r>
              <a:rPr lang="el-GR" sz="2000" dirty="0">
                <a:latin typeface="Calibri (Textkörper)"/>
              </a:rPr>
              <a:t>ἢ </a:t>
            </a:r>
            <a:r>
              <a:rPr lang="el-GR" sz="2000" dirty="0">
                <a:solidFill>
                  <a:srgbClr val="FF0000"/>
                </a:solidFill>
                <a:latin typeface="Calibri (Textkörper)"/>
              </a:rPr>
              <a:t>ἄλλα μυρία </a:t>
            </a:r>
            <a:r>
              <a:rPr lang="el-GR" sz="2000" dirty="0">
                <a:latin typeface="Calibri (Textkörper)"/>
              </a:rPr>
              <a:t>ἄν τις ἔχοι τοιαῦτα λέγειν.</a:t>
            </a:r>
            <a:endParaRPr lang="de-DE" sz="2000" dirty="0">
              <a:latin typeface="Calibri (Textkörper)"/>
            </a:endParaRPr>
          </a:p>
        </p:txBody>
      </p:sp>
      <p:sp>
        <p:nvSpPr>
          <p:cNvPr id="4" name="Inhaltsplatzhalter 3">
            <a:extLst>
              <a:ext uri="{FF2B5EF4-FFF2-40B4-BE49-F238E27FC236}">
                <a16:creationId xmlns:a16="http://schemas.microsoft.com/office/drawing/2014/main" id="{A1313A17-3EBE-4131-82F8-B513E948C36A}"/>
              </a:ext>
            </a:extLst>
          </p:cNvPr>
          <p:cNvSpPr>
            <a:spLocks noGrp="1"/>
          </p:cNvSpPr>
          <p:nvPr>
            <p:ph sz="half" idx="2"/>
          </p:nvPr>
        </p:nvSpPr>
        <p:spPr>
          <a:xfrm>
            <a:off x="7815262" y="2084832"/>
            <a:ext cx="3900487" cy="4224528"/>
          </a:xfrm>
        </p:spPr>
        <p:txBody>
          <a:bodyPr>
            <a:normAutofit/>
          </a:bodyPr>
          <a:lstStyle/>
          <a:p>
            <a:r>
              <a:rPr lang="de-DE" sz="1800" b="1" dirty="0">
                <a:latin typeface="Calibri (Textkörper)"/>
              </a:rPr>
              <a:t>483d-e</a:t>
            </a:r>
            <a:br>
              <a:rPr lang="de-DE" sz="2000" dirty="0">
                <a:highlight>
                  <a:srgbClr val="00FFFF"/>
                </a:highlight>
                <a:latin typeface="Calibri (Textkörper)"/>
              </a:rPr>
            </a:br>
            <a:r>
              <a:rPr lang="de-DE" sz="2000" dirty="0">
                <a:highlight>
                  <a:srgbClr val="C0C0C0"/>
                </a:highlight>
                <a:latin typeface="Calibri (Textkörper)"/>
              </a:rPr>
              <a:t>Grundbegriffe</a:t>
            </a:r>
            <a:br>
              <a:rPr lang="de-DE" sz="2000" dirty="0">
                <a:highlight>
                  <a:srgbClr val="00FFFF"/>
                </a:highlight>
                <a:latin typeface="Calibri (Textkörper)"/>
              </a:rPr>
            </a:br>
            <a:br>
              <a:rPr lang="de-DE" sz="2000" b="1" dirty="0">
                <a:latin typeface="Calibri (Textkörper)"/>
              </a:rPr>
            </a:br>
            <a:r>
              <a:rPr lang="de-DE" sz="2000" dirty="0">
                <a:solidFill>
                  <a:srgbClr val="006600"/>
                </a:solidFill>
                <a:latin typeface="Calibri (Textkörper)"/>
              </a:rPr>
              <a:t>Antithesen: Abgrenzung und Wertung der Bevölkerungsgruppen</a:t>
            </a:r>
          </a:p>
          <a:p>
            <a:r>
              <a:rPr lang="de-DE" sz="2000" dirty="0">
                <a:solidFill>
                  <a:srgbClr val="FF0000"/>
                </a:solidFill>
                <a:latin typeface="Calibri (Textkörper)"/>
              </a:rPr>
              <a:t>Hyperbel: Relevanz</a:t>
            </a:r>
          </a:p>
          <a:p>
            <a:r>
              <a:rPr lang="de-DE" sz="2000" dirty="0">
                <a:solidFill>
                  <a:srgbClr val="800000"/>
                </a:solidFill>
                <a:latin typeface="Calibri (Textkörper)"/>
              </a:rPr>
              <a:t>Rhetorische Frage: offensichtliche Antwort, logische Konsequenz </a:t>
            </a:r>
          </a:p>
        </p:txBody>
      </p:sp>
    </p:spTree>
    <p:extLst>
      <p:ext uri="{BB962C8B-B14F-4D97-AF65-F5344CB8AC3E}">
        <p14:creationId xmlns:p14="http://schemas.microsoft.com/office/powerpoint/2010/main" val="110889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FF099-3D59-4761-AC9A-520D567C2748}"/>
              </a:ext>
            </a:extLst>
          </p:cNvPr>
          <p:cNvSpPr>
            <a:spLocks noGrp="1"/>
          </p:cNvSpPr>
          <p:nvPr>
            <p:ph type="title"/>
          </p:nvPr>
        </p:nvSpPr>
        <p:spPr/>
        <p:txBody>
          <a:bodyPr/>
          <a:lstStyle/>
          <a:p>
            <a:r>
              <a:rPr lang="de-DE" dirty="0"/>
              <a:t>2.2 sprachliche </a:t>
            </a:r>
            <a:r>
              <a:rPr lang="de-DE" dirty="0" err="1"/>
              <a:t>analyse</a:t>
            </a:r>
            <a:endParaRPr lang="de-DE" dirty="0"/>
          </a:p>
        </p:txBody>
      </p:sp>
      <p:sp>
        <p:nvSpPr>
          <p:cNvPr id="3" name="Inhaltsplatzhalter 2">
            <a:extLst>
              <a:ext uri="{FF2B5EF4-FFF2-40B4-BE49-F238E27FC236}">
                <a16:creationId xmlns:a16="http://schemas.microsoft.com/office/drawing/2014/main" id="{5716D6D8-623F-41EF-97BB-B3F5550B06AD}"/>
              </a:ext>
            </a:extLst>
          </p:cNvPr>
          <p:cNvSpPr>
            <a:spLocks noGrp="1"/>
          </p:cNvSpPr>
          <p:nvPr>
            <p:ph sz="half" idx="1"/>
          </p:nvPr>
        </p:nvSpPr>
        <p:spPr>
          <a:xfrm>
            <a:off x="1024128" y="1928813"/>
            <a:ext cx="6305360" cy="4380547"/>
          </a:xfrm>
        </p:spPr>
        <p:txBody>
          <a:bodyPr>
            <a:normAutofit fontScale="92500" lnSpcReduction="10000"/>
          </a:bodyPr>
          <a:lstStyle/>
          <a:p>
            <a:pPr>
              <a:lnSpc>
                <a:spcPct val="150000"/>
              </a:lnSpc>
            </a:pPr>
            <a:r>
              <a:rPr lang="el-GR" dirty="0"/>
              <a:t>πλάττοντες τοὺς </a:t>
            </a:r>
            <a:r>
              <a:rPr lang="el-GR" dirty="0">
                <a:solidFill>
                  <a:srgbClr val="4414BC"/>
                </a:solidFill>
              </a:rPr>
              <a:t>βελτίστους καὶ ἐρρωμενεστάτους </a:t>
            </a:r>
            <a:r>
              <a:rPr lang="el-GR" dirty="0"/>
              <a:t>ἡμῶν αὐτῶν, ἐκ νέων λαμβάνοντες, </a:t>
            </a:r>
            <a:r>
              <a:rPr lang="el-GR" dirty="0">
                <a:solidFill>
                  <a:srgbClr val="CC6600"/>
                </a:solidFill>
              </a:rPr>
              <a:t>ὥσπερ λέοντας</a:t>
            </a:r>
            <a:r>
              <a:rPr lang="el-GR" dirty="0"/>
              <a:t>,</a:t>
            </a:r>
            <a:r>
              <a:rPr lang="de-DE" dirty="0"/>
              <a:t> </a:t>
            </a:r>
            <a:r>
              <a:rPr lang="el-GR" dirty="0">
                <a:solidFill>
                  <a:srgbClr val="7030A0"/>
                </a:solidFill>
              </a:rPr>
              <a:t>κατεπᾴδοντές τε καὶ γοητεύοντες </a:t>
            </a:r>
            <a:r>
              <a:rPr lang="el-GR" dirty="0">
                <a:solidFill>
                  <a:srgbClr val="0070C0"/>
                </a:solidFill>
              </a:rPr>
              <a:t>καταδουλούμεθα</a:t>
            </a:r>
            <a:r>
              <a:rPr lang="el-GR" dirty="0"/>
              <a:t> λέγοντες</a:t>
            </a:r>
            <a:r>
              <a:rPr lang="de-DE" dirty="0"/>
              <a:t>,</a:t>
            </a:r>
            <a:r>
              <a:rPr lang="el-GR" dirty="0"/>
              <a:t> ὡς τὸ ἴσον χρὴ ἔχειν καὶ τοῦτό ἐστι </a:t>
            </a:r>
            <a:r>
              <a:rPr lang="el-GR" dirty="0">
                <a:solidFill>
                  <a:srgbClr val="7030A0"/>
                </a:solidFill>
              </a:rPr>
              <a:t>τὸ καλὸν καὶ </a:t>
            </a:r>
            <a:r>
              <a:rPr lang="el-GR" dirty="0">
                <a:solidFill>
                  <a:srgbClr val="7030A0"/>
                </a:solidFill>
                <a:highlight>
                  <a:srgbClr val="C0C0C0"/>
                </a:highlight>
              </a:rPr>
              <a:t>τὸ δίκαιον</a:t>
            </a:r>
            <a:r>
              <a:rPr lang="el-GR" dirty="0"/>
              <a:t>. ἐὰν δέ γε </a:t>
            </a:r>
            <a:r>
              <a:rPr lang="de-DE" dirty="0"/>
              <a:t>,</a:t>
            </a:r>
            <a:r>
              <a:rPr lang="el-GR" dirty="0"/>
              <a:t>οἶμαι</a:t>
            </a:r>
            <a:r>
              <a:rPr lang="de-DE" dirty="0"/>
              <a:t>,</a:t>
            </a:r>
            <a:r>
              <a:rPr lang="el-GR" dirty="0"/>
              <a:t> </a:t>
            </a:r>
            <a:r>
              <a:rPr lang="el-GR" dirty="0">
                <a:highlight>
                  <a:srgbClr val="C0C0C0"/>
                </a:highlight>
              </a:rPr>
              <a:t>φύσιν ἱκανὴν </a:t>
            </a:r>
            <a:r>
              <a:rPr lang="el-GR" dirty="0"/>
              <a:t>γένηται ἔχων ἀνήρ, πάντα ταῦτα </a:t>
            </a:r>
            <a:r>
              <a:rPr lang="el-GR" dirty="0">
                <a:solidFill>
                  <a:srgbClr val="C50B40"/>
                </a:solidFill>
              </a:rPr>
              <a:t>ἀποσεισάμενος καὶ διαρρήξας καὶ διαφυγών, </a:t>
            </a:r>
            <a:r>
              <a:rPr lang="el-GR" dirty="0"/>
              <a:t>καταπατήσας</a:t>
            </a:r>
            <a:r>
              <a:rPr lang="el-GR" dirty="0">
                <a:solidFill>
                  <a:srgbClr val="C50B40"/>
                </a:solidFill>
              </a:rPr>
              <a:t> τὰ ἡμέτερα γράμματα καὶ μαγγανεύματα καὶ ἐπῳδὰς καὶ </a:t>
            </a:r>
            <a:r>
              <a:rPr lang="el-GR" dirty="0">
                <a:solidFill>
                  <a:srgbClr val="C50B40"/>
                </a:solidFill>
                <a:highlight>
                  <a:srgbClr val="C0C0C0"/>
                </a:highlight>
              </a:rPr>
              <a:t>νόμους τοὺς παρὰ φύσιν </a:t>
            </a:r>
            <a:r>
              <a:rPr lang="el-GR" dirty="0">
                <a:solidFill>
                  <a:srgbClr val="C50B40"/>
                </a:solidFill>
              </a:rPr>
              <a:t>ἅπαντας</a:t>
            </a:r>
            <a:r>
              <a:rPr lang="el-GR" dirty="0"/>
              <a:t>, ἐπαναστὰς ἀνεφάνη </a:t>
            </a:r>
            <a:r>
              <a:rPr lang="el-GR" dirty="0">
                <a:solidFill>
                  <a:srgbClr val="006600"/>
                </a:solidFill>
              </a:rPr>
              <a:t>δεσπότης ἡμέτερος</a:t>
            </a:r>
            <a:r>
              <a:rPr lang="el-GR" dirty="0">
                <a:solidFill>
                  <a:srgbClr val="99CC00"/>
                </a:solidFill>
              </a:rPr>
              <a:t> </a:t>
            </a:r>
            <a:r>
              <a:rPr lang="el-GR" dirty="0">
                <a:solidFill>
                  <a:srgbClr val="0070C0"/>
                </a:solidFill>
              </a:rPr>
              <a:t>ὁ δοῦλος</a:t>
            </a:r>
            <a:r>
              <a:rPr lang="de-DE" dirty="0">
                <a:solidFill>
                  <a:srgbClr val="0070C0"/>
                </a:solidFill>
              </a:rPr>
              <a:t> </a:t>
            </a:r>
            <a:r>
              <a:rPr lang="de-DE" dirty="0"/>
              <a:t>(…)</a:t>
            </a:r>
          </a:p>
        </p:txBody>
      </p:sp>
      <p:sp>
        <p:nvSpPr>
          <p:cNvPr id="4" name="Inhaltsplatzhalter 3">
            <a:extLst>
              <a:ext uri="{FF2B5EF4-FFF2-40B4-BE49-F238E27FC236}">
                <a16:creationId xmlns:a16="http://schemas.microsoft.com/office/drawing/2014/main" id="{D23C431F-D73D-4E96-B680-35B493654359}"/>
              </a:ext>
            </a:extLst>
          </p:cNvPr>
          <p:cNvSpPr>
            <a:spLocks noGrp="1"/>
          </p:cNvSpPr>
          <p:nvPr>
            <p:ph sz="half" idx="2"/>
          </p:nvPr>
        </p:nvSpPr>
        <p:spPr>
          <a:xfrm>
            <a:off x="7800975" y="1614488"/>
            <a:ext cx="3657600" cy="4493704"/>
          </a:xfrm>
        </p:spPr>
        <p:txBody>
          <a:bodyPr>
            <a:normAutofit fontScale="92500" lnSpcReduction="10000"/>
          </a:bodyPr>
          <a:lstStyle/>
          <a:p>
            <a:r>
              <a:rPr lang="de-DE" dirty="0"/>
              <a:t>483e-484a</a:t>
            </a:r>
          </a:p>
          <a:p>
            <a:r>
              <a:rPr lang="de-DE" dirty="0" err="1">
                <a:solidFill>
                  <a:srgbClr val="4414BC"/>
                </a:solidFill>
              </a:rPr>
              <a:t>Hendiadyion</a:t>
            </a:r>
            <a:r>
              <a:rPr lang="de-DE" dirty="0">
                <a:solidFill>
                  <a:srgbClr val="4414BC"/>
                </a:solidFill>
              </a:rPr>
              <a:t>: der Starke und Schöne</a:t>
            </a:r>
          </a:p>
          <a:p>
            <a:r>
              <a:rPr lang="de-DE" dirty="0">
                <a:solidFill>
                  <a:srgbClr val="CC6600"/>
                </a:solidFill>
              </a:rPr>
              <a:t>Vergleich: Löwe, Verweis zur Stärke</a:t>
            </a:r>
            <a:endParaRPr lang="de-DE" dirty="0">
              <a:solidFill>
                <a:srgbClr val="CC6600"/>
              </a:solidFill>
              <a:sym typeface="Wingdings" panose="05000000000000000000" pitchFamily="2" charset="2"/>
            </a:endParaRPr>
          </a:p>
          <a:p>
            <a:r>
              <a:rPr lang="de-DE" dirty="0">
                <a:solidFill>
                  <a:srgbClr val="0070C0"/>
                </a:solidFill>
                <a:sym typeface="Wingdings" panose="05000000000000000000" pitchFamily="2" charset="2"/>
              </a:rPr>
              <a:t>Sklavensymbolik: Wiederaufgriff, Sklave des </a:t>
            </a:r>
            <a:r>
              <a:rPr lang="de-DE" dirty="0" err="1">
                <a:solidFill>
                  <a:srgbClr val="0070C0"/>
                </a:solidFill>
                <a:sym typeface="Wingdings" panose="05000000000000000000" pitchFamily="2" charset="2"/>
              </a:rPr>
              <a:t>nomos</a:t>
            </a:r>
            <a:endParaRPr lang="de-DE" dirty="0">
              <a:solidFill>
                <a:srgbClr val="0070C0"/>
              </a:solidFill>
              <a:sym typeface="Wingdings" panose="05000000000000000000" pitchFamily="2" charset="2"/>
            </a:endParaRPr>
          </a:p>
          <a:p>
            <a:r>
              <a:rPr lang="de-DE" dirty="0">
                <a:solidFill>
                  <a:srgbClr val="C50B40"/>
                </a:solidFill>
                <a:sym typeface="Wingdings" panose="05000000000000000000" pitchFamily="2" charset="2"/>
              </a:rPr>
              <a:t>Aufzählung: </a:t>
            </a:r>
            <a:r>
              <a:rPr lang="de-DE" dirty="0" err="1">
                <a:solidFill>
                  <a:srgbClr val="C50B40"/>
                </a:solidFill>
                <a:sym typeface="Wingdings" panose="05000000000000000000" pitchFamily="2" charset="2"/>
              </a:rPr>
              <a:t>Climax</a:t>
            </a:r>
            <a:r>
              <a:rPr lang="de-DE" dirty="0">
                <a:solidFill>
                  <a:srgbClr val="C50B40"/>
                </a:solidFill>
                <a:sym typeface="Wingdings" panose="05000000000000000000" pitchFamily="2" charset="2"/>
              </a:rPr>
              <a:t>-Wirkung, Abwertung der Gesetze</a:t>
            </a:r>
          </a:p>
          <a:p>
            <a:r>
              <a:rPr lang="de-DE" dirty="0">
                <a:solidFill>
                  <a:srgbClr val="006600"/>
                </a:solidFill>
                <a:sym typeface="Wingdings" panose="05000000000000000000" pitchFamily="2" charset="2"/>
              </a:rPr>
              <a:t>Antithese: Aufstieg vom Sklaven zum Herrscher</a:t>
            </a:r>
          </a:p>
        </p:txBody>
      </p:sp>
    </p:spTree>
    <p:extLst>
      <p:ext uri="{BB962C8B-B14F-4D97-AF65-F5344CB8AC3E}">
        <p14:creationId xmlns:p14="http://schemas.microsoft.com/office/powerpoint/2010/main" val="295614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7AEFA-5B58-412C-8206-FB4E6F13C628}"/>
              </a:ext>
            </a:extLst>
          </p:cNvPr>
          <p:cNvSpPr>
            <a:spLocks noGrp="1"/>
          </p:cNvSpPr>
          <p:nvPr>
            <p:ph type="title"/>
          </p:nvPr>
        </p:nvSpPr>
        <p:spPr/>
        <p:txBody>
          <a:bodyPr/>
          <a:lstStyle/>
          <a:p>
            <a:r>
              <a:rPr lang="de-DE" dirty="0">
                <a:solidFill>
                  <a:schemeClr val="tx1"/>
                </a:solidFill>
              </a:rPr>
              <a:t>3. Exemplarische Diskussion einer These:</a:t>
            </a:r>
            <a:br>
              <a:rPr lang="de-DE" dirty="0">
                <a:solidFill>
                  <a:schemeClr val="tx1"/>
                </a:solidFill>
              </a:rPr>
            </a:br>
            <a:r>
              <a:rPr lang="de-DE" sz="3800" dirty="0">
                <a:solidFill>
                  <a:schemeClr val="tx1"/>
                </a:solidFill>
              </a:rPr>
              <a:t>Die These</a:t>
            </a:r>
          </a:p>
        </p:txBody>
      </p:sp>
      <p:sp>
        <p:nvSpPr>
          <p:cNvPr id="3" name="Inhaltsplatzhalter 2">
            <a:extLst>
              <a:ext uri="{FF2B5EF4-FFF2-40B4-BE49-F238E27FC236}">
                <a16:creationId xmlns:a16="http://schemas.microsoft.com/office/drawing/2014/main" id="{D43F7DD1-869A-42F8-B60C-04D78D583CA0}"/>
              </a:ext>
            </a:extLst>
          </p:cNvPr>
          <p:cNvSpPr>
            <a:spLocks noGrp="1"/>
          </p:cNvSpPr>
          <p:nvPr>
            <p:ph idx="1"/>
          </p:nvPr>
        </p:nvSpPr>
        <p:spPr>
          <a:xfrm>
            <a:off x="1024128" y="2084832"/>
            <a:ext cx="10143744" cy="4224528"/>
          </a:xfrm>
        </p:spPr>
        <p:txBody>
          <a:bodyPr>
            <a:normAutofit/>
          </a:bodyPr>
          <a:lstStyle/>
          <a:p>
            <a:endParaRPr lang="de-DE" dirty="0"/>
          </a:p>
          <a:p>
            <a:r>
              <a:rPr lang="de-DE" dirty="0"/>
              <a:t>484a</a:t>
            </a:r>
          </a:p>
          <a:p>
            <a:pPr algn="ctr"/>
            <a:r>
              <a:rPr lang="de-DE" dirty="0"/>
              <a:t>„</a:t>
            </a:r>
            <a:r>
              <a:rPr lang="el-GR" sz="2600" dirty="0"/>
              <a:t>ἐὰν δέ γε οἶμαι </a:t>
            </a:r>
            <a:r>
              <a:rPr lang="el-GR" sz="2600" dirty="0">
                <a:highlight>
                  <a:srgbClr val="C0C0C0"/>
                </a:highlight>
              </a:rPr>
              <a:t>φύσιν ἱκανὴν </a:t>
            </a:r>
            <a:r>
              <a:rPr lang="el-GR" sz="2600" dirty="0"/>
              <a:t>γένηται ἔχων </a:t>
            </a:r>
            <a:r>
              <a:rPr lang="el-GR" sz="2600" dirty="0">
                <a:highlight>
                  <a:srgbClr val="C0C0C0"/>
                </a:highlight>
              </a:rPr>
              <a:t>ἀνήρ</a:t>
            </a:r>
            <a:r>
              <a:rPr lang="el-GR" sz="2600" dirty="0"/>
              <a:t>, πάντα ταῦτα ἀποσεισάμενος καὶ διαρρήξας καὶ διαφυγών, </a:t>
            </a:r>
            <a:r>
              <a:rPr lang="el-GR" sz="2600" dirty="0">
                <a:highlight>
                  <a:srgbClr val="C0C0C0"/>
                </a:highlight>
              </a:rPr>
              <a:t>καταπατήσας </a:t>
            </a:r>
            <a:r>
              <a:rPr lang="el-GR" sz="2600" dirty="0"/>
              <a:t>τὰ ἡμέτερα γράμματα καὶ μαγγανεύματα καὶ ἐπῳδὰς καὶ </a:t>
            </a:r>
            <a:r>
              <a:rPr lang="el-GR" sz="2600" dirty="0">
                <a:highlight>
                  <a:srgbClr val="C0C0C0"/>
                </a:highlight>
              </a:rPr>
              <a:t>νόμους τοὺς παρὰ φύσιν ἅπαντας</a:t>
            </a:r>
            <a:r>
              <a:rPr lang="de-DE" sz="2600" dirty="0">
                <a:highlight>
                  <a:srgbClr val="C0C0C0"/>
                </a:highlight>
              </a:rPr>
              <a:t>“</a:t>
            </a:r>
          </a:p>
          <a:p>
            <a:pPr marL="0" indent="0" algn="ctr">
              <a:buNone/>
            </a:pPr>
            <a:r>
              <a:rPr lang="de-DE" dirty="0"/>
              <a:t>„</a:t>
            </a:r>
            <a:r>
              <a:rPr lang="de-DE" sz="2400" dirty="0">
                <a:latin typeface="Calibri" panose="020F0502020204030204" pitchFamily="34" charset="0"/>
                <a:cs typeface="Calibri" panose="020F0502020204030204" pitchFamily="34" charset="0"/>
              </a:rPr>
              <a:t>Wenn aber, so glaube ich, ein Mann ersteht, der eine ausreichende Natur hat, der schüttelt das alles ab und zerreißt es und ist frei. Er zertritt all unsere Schriften und Gaukeleien und Zaubersprüche und alle widernatürlichen Gesetze.“</a:t>
            </a:r>
          </a:p>
          <a:p>
            <a:pPr marL="0" indent="0" algn="ctr">
              <a:buNone/>
            </a:pPr>
            <a:endParaRPr lang="de-DE" sz="2600" dirty="0">
              <a:highlight>
                <a:srgbClr val="C0C0C0"/>
              </a:highlight>
            </a:endParaRPr>
          </a:p>
          <a:p>
            <a:endParaRPr lang="de-DE" dirty="0"/>
          </a:p>
        </p:txBody>
      </p:sp>
    </p:spTree>
    <p:extLst>
      <p:ext uri="{BB962C8B-B14F-4D97-AF65-F5344CB8AC3E}">
        <p14:creationId xmlns:p14="http://schemas.microsoft.com/office/powerpoint/2010/main" val="338519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elb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otalTime>0</TotalTime>
  <Words>1033</Words>
  <Application>Microsoft Office PowerPoint</Application>
  <PresentationFormat>Breitbild</PresentationFormat>
  <Paragraphs>91</Paragraphs>
  <Slides>23</Slides>
  <Notes>0</Notes>
  <HiddenSlides>6</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Calibri</vt:lpstr>
      <vt:lpstr>Calibri (Textkörper)</vt:lpstr>
      <vt:lpstr>Tw Cen MT</vt:lpstr>
      <vt:lpstr>Tw Cen MT Condensed</vt:lpstr>
      <vt:lpstr>Wingdings</vt:lpstr>
      <vt:lpstr>Wingdings 3</vt:lpstr>
      <vt:lpstr>Integral</vt:lpstr>
      <vt:lpstr>Das Recht des Stärkeren versus die Stärke des Rechts </vt:lpstr>
      <vt:lpstr>Das Recht des Stärkeren versus die Stärke des Rechts </vt:lpstr>
      <vt:lpstr>Das recht des stärkeren nach kallikles aus dem gorgias-dialog von Platon</vt:lpstr>
      <vt:lpstr> 2.1 paraphrase und gliederung</vt:lpstr>
      <vt:lpstr>2.1 paraphrase und gliederung</vt:lpstr>
      <vt:lpstr>2.2 Sprachliche Analyse </vt:lpstr>
      <vt:lpstr>2.2 Sprachliche analyse</vt:lpstr>
      <vt:lpstr>2.2 sprachliche analyse</vt:lpstr>
      <vt:lpstr>3. Exemplarische Diskussion einer These: Die These</vt:lpstr>
      <vt:lpstr>3. Exemplarische Diskussion einer These Fragen an die These</vt:lpstr>
      <vt:lpstr>4. Der Syrienkonflikt</vt:lpstr>
      <vt:lpstr>4. Syrienkonflikt einführung</vt:lpstr>
      <vt:lpstr>4.2 Erdogans Machtpolitik und das Völkerrecht</vt:lpstr>
      <vt:lpstr>4.2 Erdogans Machtpolitik und das Völkerrecht</vt:lpstr>
      <vt:lpstr>4.2 Erdogans Machtpolitik und das Völkerrecht</vt:lpstr>
      <vt:lpstr>4.3 Folgen des Syrienkonflikts</vt:lpstr>
      <vt:lpstr>4.3 Folgen des Syrienkonflikts Folgen für Deutschland</vt:lpstr>
      <vt:lpstr>5. Beurteilung der Position des kallikles vor dem Hintergrund des Syrienkonflikts</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Recht des Stärkeren versus die Stärke des Rechts</dc:title>
  <dc:creator>Sophia Grunewald</dc:creator>
  <cp:lastModifiedBy>Sophia Grunewald</cp:lastModifiedBy>
  <cp:revision>25</cp:revision>
  <dcterms:created xsi:type="dcterms:W3CDTF">2019-11-18T09:44:43Z</dcterms:created>
  <dcterms:modified xsi:type="dcterms:W3CDTF">2019-11-21T09:56:14Z</dcterms:modified>
</cp:coreProperties>
</file>