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71" r:id="rId5"/>
    <p:sldId id="261" r:id="rId6"/>
    <p:sldId id="277" r:id="rId7"/>
    <p:sldId id="270" r:id="rId8"/>
    <p:sldId id="262" r:id="rId9"/>
    <p:sldId id="263" r:id="rId10"/>
    <p:sldId id="272" r:id="rId11"/>
    <p:sldId id="274" r:id="rId12"/>
    <p:sldId id="26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07"/>
    <a:srgbClr val="3BE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D5C5A-B37A-4A20-A0FE-97FB2081E182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D6713-E369-4CE4-ADC4-52199185B2A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4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EFC582-2F31-474A-9DC2-5114AAE98067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9AA8-82B3-444A-A050-F584EF5A5A0E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F1A-383E-4FDD-88B0-2FE9AF7F347C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06412-8D36-4187-B221-F2501DF42D30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CF2F-F525-47F3-88AC-8D9A394B1AEB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CF1-E5E2-46E9-926D-F2547ACD19C6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9325-CFF7-4B47-8426-6ABD14015282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7F0E-88CF-41FE-AA2B-022DB4519027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A8F3C-9074-47BE-BA2A-020E15E00EED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8F3F9-3EEF-4A08-9830-A904CA81A4FA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0C4EF4C-438D-46CD-B969-3FC6E86451B1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O2me5UhG_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oja.fandom.com/de/wiki/Agamemn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578B2-9E95-D46C-B801-6194CE3B4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Skrupelloser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tyrann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verantwortungsbewusster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anführer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464331-60F0-AF77-2B19-48065B082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Agamemnon bei Homer und bei Wolfgang Petersen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Nicolas Camin</a:t>
            </a:r>
          </a:p>
        </p:txBody>
      </p:sp>
    </p:spTree>
    <p:extLst>
      <p:ext uri="{BB962C8B-B14F-4D97-AF65-F5344CB8AC3E}">
        <p14:creationId xmlns:p14="http://schemas.microsoft.com/office/powerpoint/2010/main" val="1656217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CF182-AC0E-3E68-8EB8-3DAD1FE7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9., 119-140</a:t>
            </a:r>
            <a:endParaRPr lang="fr-FR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740256-B9A0-5B7D-5DE1-EBDA4150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3520"/>
            <a:ext cx="5760720" cy="43738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ἀλλ᾽ ἐπεὶ ἀασάμην φρεσὶ λευγαλέῃσι πιθήσας,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ἂψ ἐθέλω ἀρέσαι δόμεναί τ᾽ ἀπερείσι᾽ ἄποινα.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ὑμῖν δ᾽ ἐν πάντεσσι περικλυτὰ δῶρ᾽ ὀνομήνω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ἕπτ᾽ ἀπύρους τρίποδας, δέκα δὲ χρυσοῖο τάλαντα,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αἴθωνας δὲ λέβητας ἐείκοσι, δώδεκα δ᾽ ἵππους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πηγοὺς ἀθλοφόρους, οἳ ἀέθλια ποσσὶν ἄροντο.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οὔ κεν ἀλήϊος εἴη ἀνὴρ ᾧ τόσσα γένοιτο,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οὐδέ κεν ἀκτήμων ἐριτίμοιο χρυσοῖο,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ὅσσά μοι ἠνείκαντο ἀέθλια μώνυχες ἵπποι.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δώσω δ᾽ ἑπτὰ γυναῖκας ἀμύμονα ἔργα ἰδυίας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Λεσβίδας, ἃς ὅτε Λέσβον ἐϋκτιμένην ἕλεν αὐτὸς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ἐξελόμην, αἳ κάλλει ἐνίκων φῦλα γυναικῶν.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τὰς μέν οἱ δώσω, μετὰ δ᾽ ἔσσεται ἣν τότ᾽ ἀπηύρων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κούρη Βρισῆος: ἐπὶ δὲ </a:t>
            </a:r>
            <a:r>
              <a:rPr lang="el-G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μέγαν ὅρκον ὀμοῦμαι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μή ποτε τῆς εὐνῆς ἐπιβήμεναι ἠδὲ μιγῆναι,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ἣ </a:t>
            </a:r>
            <a:r>
              <a:rPr lang="el-G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θέμις</a:t>
            </a:r>
            <a:r>
              <a:rPr lang="el-GR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ἀνθρώπων πέλει ἀνδρῶν ἠδὲ γυναικῶν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ταῦτα μὲν αὐτίκα πάντα παρέσσεται: εἰ δέ κεν αὖτε</a:t>
            </a:r>
            <a:endParaRPr lang="el-GR" sz="1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ἄστυ μέγα Πριάμοιο θεοὶ δώωσ᾽ ἀλαπάξαι,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νῆα ἅλις χρυσοῦ καὶ χαλκοῦ νηησάσθω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εἰσελθών, ὅτε κεν δατεώμεθα ληΐδ᾽ Ἀχαιοί,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Τρωϊάδας δὲ γυναῖκας ἐείκοσιν αὐτὸς ἑλέσθω,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αἴ κε μετ᾽ Ἀργείην Ἑλένην κάλλισται ἔωσιν.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2A2FF3-9CEC-69DE-B6B1-56769DF2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28D9F9-0FCE-0A07-185B-CC857670E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AFB956-D865-79E1-EEF4-8871CC7E6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Sprechblase: rechteckig 6">
            <a:extLst>
              <a:ext uri="{FF2B5EF4-FFF2-40B4-BE49-F238E27FC236}">
                <a16:creationId xmlns:a16="http://schemas.microsoft.com/office/drawing/2014/main" id="{CE8EDD1E-85B4-E0BB-910F-0C19A6559190}"/>
              </a:ext>
            </a:extLst>
          </p:cNvPr>
          <p:cNvSpPr/>
          <p:nvPr/>
        </p:nvSpPr>
        <p:spPr>
          <a:xfrm>
            <a:off x="6918874" y="2116336"/>
            <a:ext cx="4511040" cy="1485900"/>
          </a:xfrm>
          <a:prstGeom prst="wedgeRectCallout">
            <a:avLst>
              <a:gd name="adj1" fmla="val -84347"/>
              <a:gd name="adj2" fmla="val 877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Agamemnon </a:t>
            </a: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schwört beim großen Eid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dass er nicht mit  </a:t>
            </a:r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Briseis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geschlafen hat</a:t>
            </a:r>
            <a:r>
              <a:rPr lang="fr-F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9" name="Sprechblase: rechteckig 8">
            <a:extLst>
              <a:ext uri="{FF2B5EF4-FFF2-40B4-BE49-F238E27FC236}">
                <a16:creationId xmlns:a16="http://schemas.microsoft.com/office/drawing/2014/main" id="{4F7BDAEE-8323-E093-955F-F33759E6702E}"/>
              </a:ext>
            </a:extLst>
          </p:cNvPr>
          <p:cNvSpPr/>
          <p:nvPr/>
        </p:nvSpPr>
        <p:spPr>
          <a:xfrm>
            <a:off x="6887516" y="4188222"/>
            <a:ext cx="4511040" cy="1485900"/>
          </a:xfrm>
          <a:prstGeom prst="wedgeRectCallout">
            <a:avLst>
              <a:gd name="adj1" fmla="val -90654"/>
              <a:gd name="adj2" fmla="val -17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Euphemismus – Rechtfertigung des Brauches, dadurch weitere Befreiung von Schuld.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2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0A432-3D75-0F9B-0EF6-11AF0D5B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9., 160-161</a:t>
            </a:r>
            <a:endParaRPr lang="fr-FR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CD82E4-C665-AD0A-0943-98C4F7E4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9440"/>
            <a:ext cx="9601200" cy="39979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καί </a:t>
            </a:r>
            <a:r>
              <a:rPr lang="el-GR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μοι ὑποστήτω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ὅσσον </a:t>
            </a:r>
            <a:r>
              <a:rPr lang="el-G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βασιλεύτερός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εἰμι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ἠδ᾽ ὅσσον </a:t>
            </a:r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γενεῇ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προγενέστερος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εὔχομαι εἶναι.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Aufforderung, hierarchische Ordnungen wieder einzunehmen, sobald Agamemnon für sein Vergehen (Entehrung) gebüßt 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Komparative mit superlativischer (absoluter) Bedeutung 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Agamemnon betrachtet seine Rolle als überlegen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Sinne von Geburt/Abstammung, welche sich über den Anspruch definieren lässt, von Zeus das Zepter bekommen zu haben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DB905A-A1B0-356D-4E82-BE499339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B628EA-F77D-D012-0428-6DFD0A15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247465-5B1F-EDF8-8665-593C2A3A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5860EAD0-7DCF-4577-EE02-771C9BBB505C}"/>
              </a:ext>
            </a:extLst>
          </p:cNvPr>
          <p:cNvSpPr/>
          <p:nvPr/>
        </p:nvSpPr>
        <p:spPr>
          <a:xfrm>
            <a:off x="1908810" y="4480560"/>
            <a:ext cx="407670" cy="195581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0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8EFDC-7CAB-193E-807D-37074305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3554" cy="714375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Vergleich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CFF301B1-BE31-502C-BAFC-E85F77B85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365970"/>
              </p:ext>
            </p:extLst>
          </p:nvPr>
        </p:nvGraphicFramePr>
        <p:xfrm>
          <a:off x="1371600" y="1400175"/>
          <a:ext cx="10353554" cy="337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777">
                  <a:extLst>
                    <a:ext uri="{9D8B030D-6E8A-4147-A177-3AD203B41FA5}">
                      <a16:colId xmlns:a16="http://schemas.microsoft.com/office/drawing/2014/main" val="1607937642"/>
                    </a:ext>
                  </a:extLst>
                </a:gridCol>
                <a:gridCol w="5176777">
                  <a:extLst>
                    <a:ext uri="{9D8B030D-6E8A-4147-A177-3AD203B41FA5}">
                      <a16:colId xmlns:a16="http://schemas.microsoft.com/office/drawing/2014/main" val="2822797316"/>
                    </a:ext>
                  </a:extLst>
                </a:gridCol>
              </a:tblGrid>
              <a:tr h="4340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Agamemnon 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Wolfgang Petersen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Agamemnon </a:t>
                      </a:r>
                      <a:r>
                        <a:rPr lang="fr-F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</a:t>
                      </a:r>
                      <a:r>
                        <a:rPr lang="fr-F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82864"/>
                  </a:ext>
                </a:extLst>
              </a:tr>
              <a:tr h="178539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statisch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stur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arrogante Kommunikation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nicht überzeugend und unbedacht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skrupellos und brutal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machtgierig und hegemonisch motiviert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Hybris als Leitmotiv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de-DE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99553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A85C7B-2C96-928F-F541-B16FFEBCD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22770-15A8-8804-84D9-BF30674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43AAAB-0029-BFEB-8BEA-700A328E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963DE3-58B9-F620-138F-3AB793B97AA4}"/>
              </a:ext>
            </a:extLst>
          </p:cNvPr>
          <p:cNvSpPr txBox="1"/>
          <p:nvPr/>
        </p:nvSpPr>
        <p:spPr>
          <a:xfrm>
            <a:off x="6553114" y="1859161"/>
            <a:ext cx="5242560" cy="336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dynamisch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zu Einsicht/ Reflektion bereit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Kommunikationsbereitschaft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 überzeugend und unbedacht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brutal, aber unsicher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 die Erhaltung der Ehre und Macht fokussiert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Hybris und Ehre als Leitmotive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2CA3418-892F-76F1-BC14-94172C818251}"/>
              </a:ext>
            </a:extLst>
          </p:cNvPr>
          <p:cNvSpPr txBox="1"/>
          <p:nvPr/>
        </p:nvSpPr>
        <p:spPr>
          <a:xfrm>
            <a:off x="1371600" y="5802868"/>
            <a:ext cx="101803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Homers Agamemnon agiert wie ein antiker </a:t>
            </a:r>
            <a:r>
              <a:rPr lang="de-DE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Basileus</a:t>
            </a:r>
            <a:r>
              <a:rPr lang="de-D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Agamemnon bei Petersen wie ein moderner Despot.</a:t>
            </a:r>
          </a:p>
        </p:txBody>
      </p:sp>
    </p:spTree>
    <p:extLst>
      <p:ext uri="{BB962C8B-B14F-4D97-AF65-F5344CB8AC3E}">
        <p14:creationId xmlns:p14="http://schemas.microsoft.com/office/powerpoint/2010/main" val="4800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4A3BC-94C8-6299-0D4A-A22B4D24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de-D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Vielen Dank für Ihre Aufmerksamkeit!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2966517-C3A4-FF3D-E388-8088DC26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9325-CFF7-4B47-8426-6ABD14015282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2D5429-6FE3-BAA6-4AF6-FF089008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50C93F-FAA2-E9A1-7DFE-01510A78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6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3EA593-354D-DBD4-5A8F-00F5EC1B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Filmausschnitt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Troja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(2004)</a:t>
            </a:r>
          </a:p>
        </p:txBody>
      </p:sp>
      <p:pic>
        <p:nvPicPr>
          <p:cNvPr id="1026" name="Picture 2" descr="Pin em Фильмы">
            <a:extLst>
              <a:ext uri="{FF2B5EF4-FFF2-40B4-BE49-F238E27FC236}">
                <a16:creationId xmlns:a16="http://schemas.microsoft.com/office/drawing/2014/main" id="{C131E36D-88A7-CF9A-D1AD-4CECBF8E6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9"/>
          <a:stretch/>
        </p:blipFill>
        <p:spPr bwMode="auto">
          <a:xfrm>
            <a:off x="-1" y="10"/>
            <a:ext cx="437354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D06B77-5C4F-52CE-2F6B-747A1A67E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Troy 2004 | Agamemnon - Good Day For The Crow's – YouTube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Ausschnitt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Wolfgang Petersen (2004); 00:03:40 – 00:05:10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CB391A-A1F3-EFD3-8642-12DA241B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6335CB-036B-42D4-BD58-F5C4D3CC5AA9}" type="datetime1">
              <a:rPr lang="de-DE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14.11.2022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FA344F-DAF2-C440-EF72-F66F35BD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0824" y="6453386"/>
            <a:ext cx="5191256" cy="4046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1100" dirty="0">
                <a:cs typeface="Times New Roman" panose="02020603050405020304" pitchFamily="18" charset="0"/>
              </a:rPr>
              <a:t>Agamemnon bei Homer und bei Wolfgang Petersen - Nicolas Camin</a:t>
            </a:r>
            <a:endParaRPr lang="en-US" sz="1100" dirty="0">
              <a:cs typeface="Times New Roman" panose="02020603050405020304" pitchFamily="18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A26EA1-CE32-9DD4-7108-A2E3483F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187215E-5F0C-56AA-C7AB-C80AA6699B0F}"/>
              </a:ext>
            </a:extLst>
          </p:cNvPr>
          <p:cNvSpPr txBox="1"/>
          <p:nvPr/>
        </p:nvSpPr>
        <p:spPr>
          <a:xfrm>
            <a:off x="2976356" y="6655693"/>
            <a:ext cx="4409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Agamemnon | Troja Wiki | Fandom</a:t>
            </a:r>
            <a:endParaRPr lang="fr-F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6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F8430-4CDE-DB0C-1CB9-E4C5480F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Charakterzüge des Agamemnon bei Petersen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694E092C-6AC1-340F-3546-33E2AEDAB8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968752"/>
              </p:ext>
            </p:extLst>
          </p:nvPr>
        </p:nvGraphicFramePr>
        <p:xfrm>
          <a:off x="1371600" y="1988066"/>
          <a:ext cx="10330404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007208559"/>
                    </a:ext>
                  </a:extLst>
                </a:gridCol>
                <a:gridCol w="3423920">
                  <a:extLst>
                    <a:ext uri="{9D8B030D-6E8A-4147-A177-3AD203B41FA5}">
                      <a16:colId xmlns:a16="http://schemas.microsoft.com/office/drawing/2014/main" val="2278643526"/>
                    </a:ext>
                  </a:extLst>
                </a:gridCol>
                <a:gridCol w="4803364">
                  <a:extLst>
                    <a:ext uri="{9D8B030D-6E8A-4147-A177-3AD203B41FA5}">
                      <a16:colId xmlns:a16="http://schemas.microsoft.com/office/drawing/2014/main" val="412803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Sekunden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Äußerung/ Handlung</a:t>
                      </a:r>
                      <a:r>
                        <a:rPr lang="fr-F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Agamemnons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8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00:03:49 – 00:03:51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„Ein guter Tag für die Krähen.“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Brutalität;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Siegessicherheit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Skrupellosigkeit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6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00:03:54 – 00:03:59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„Aber mir gefällt dein Land. Ich denke wir bleiben noch. Deine Soldaten gefallen mir auch!“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Entehrung des Königs; Ausdruck starker Hegemoniebestrebungen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475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00:04:01 – 00:04:09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„Das haben die </a:t>
                      </a:r>
                      <a:r>
                        <a:rPr lang="de-DE" sz="16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Messenier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auch gesagt, und die Arkadier und auch die </a:t>
                      </a:r>
                      <a:r>
                        <a:rPr lang="de-DE" sz="16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Apaier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aber jetzt kämpfen sie alle für mich.“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Belustigung und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Einschüchterung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600" noProof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Triopas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Furchtlosigkeit; Betonung des eigenen Status als </a:t>
                      </a:r>
                      <a:r>
                        <a:rPr lang="de-DE" sz="1600" noProof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panhellenischer </a:t>
                      </a:r>
                      <a:r>
                        <a:rPr lang="de-DE" sz="1600" noProof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Basileus</a:t>
                      </a:r>
                      <a:endParaRPr lang="de-DE" sz="1600" noProof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15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00:04:12 – 00:04:14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hämisches Gelächter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Siegessicherheit;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Machtgier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Überlegenheit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40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00:04:15 – 00:04:18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„Ich will nicht noch ein Gemetzel erleben!“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Ironisch „Gnade“ für Gegner;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Arroganz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64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00:04:54 – 00:05:02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irritierte Blicke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Zerwürfnis zwischen Achill und Agamemnon wird sichtbar; politisches Ungehorsam (Hierarchie)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2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00:05:07 – 00:05:09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„Gib acht, wen du beleidigst, alter König!“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Respektloses Verhalten </a:t>
                      </a:r>
                      <a:r>
                        <a:rPr lang="de-DE" sz="16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gegenüber einem Älteren; (politische) </a:t>
                      </a:r>
                      <a:r>
                        <a:rPr lang="de-DE" sz="1600" noProof="0" dirty="0"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Überlegenheit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86298"/>
                  </a:ext>
                </a:extLst>
              </a:tr>
            </a:tbl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F24BC8-A5D0-AE34-2190-B06C6A89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89050" y="6483866"/>
            <a:ext cx="1204572" cy="404614"/>
          </a:xfrm>
        </p:spPr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9C42C-009C-DDB1-21EB-D9006A12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FC6B82-14B5-2C94-DF81-A8ABFDA9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3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B47B7-E739-970A-BB96-029F63C9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6" y="370701"/>
            <a:ext cx="9601200" cy="1485900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Ⅰ, 130-187 –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Inhalt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9CDC15-6AED-608B-E792-07F29CCD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6" y="1264920"/>
            <a:ext cx="9697428" cy="43281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τ</a:t>
            </a:r>
            <a:r>
              <a:rPr lang="de-DE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ò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ν δ᾽ ἀπαμειβόμενος προσέφη κρείων Ἀγαμέμνων: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‘μὴ δ᾽ οὕτως ἀγαθός περ ἐὼν θεοείκελ᾽ Ἀχιλλεῦ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κλέπτε νόῳ, ἐπεὶ οὐ παρελεύσεαι οὐδέ με πείσεις.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ἦ ἐθέλεις ὄφρ᾽ αὐτὸς ἔχῃς γέρας, αὐτὰρ ἔμ᾽ αὔτως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ἧσθαι δευόμενον, κέλεαι δέ με τήνδ᾽ ἀποδοῦναι;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ἀλλ᾽ εἰ μὲν </a:t>
            </a:r>
            <a:r>
              <a:rPr lang="el-GR" sz="4000" dirty="0">
                <a:highlight>
                  <a:srgbClr val="00FF0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δώσουσι γέρας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μεγάθυμοι Ἀχαιοὶ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ἄρσαντες κατὰ θυμὸν ὅπως ἀντάξιον ἔσται: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εἰ δέ κε μὴ δώωσιν ἐγὼ δέ κεν αὐτὸς ἕλωμαι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FF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ἢ τεὸν ἢ Αἴαντος ἰὼν γέρας, ἢ Ὀδυσῆος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FF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ἄξω ἑλών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ὃ δέ κεν κεχολώσεται ὅν κεν ἵκωμαι.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00FFFF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ἀλλ᾽ ἤτοι μὲν ταῦτα μεταφρασόμεσθα καὶ αὖτις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νῦν δ᾽ ἄγε νῆα μέλαιναν ἐρύσσομεν εἰς ἅλα δῖαν,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ἐν δ᾽ ἐρέτας ἐπιτηδὲς ἀγείρομεν, ἐς δ᾽ ἑκατόμβην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θείομεν, ἂν δ᾽ </a:t>
            </a:r>
            <a:r>
              <a:rPr lang="el-GR" sz="4000" dirty="0">
                <a:highlight>
                  <a:srgbClr val="FFFF0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αὐτὴν Χρυσηΐδα καλλιπάρῃον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FF0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βήσομεν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εἷς δέ τις ἀρχὸς ἀνὴρ βουληφόρος ἔστω,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ἢ Αἴας ἢ Ἰδομενεὺς ἢ δῖος Ὀδυσσεὺς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ἠὲ σὺ Πηλεΐδη πάντων ἐκπαγλότατ᾽ ἀνδρῶν,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ὄφρ᾽ ἥμιν ἑκάεργον ἱλάσσεαι ἱερὰ ῥέξας.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solidFill>
                  <a:srgbClr val="FF0000"/>
                </a:solidFill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(…)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τὸν δ᾽ ἠμείβετ᾽ ἔπειτα ἄναξ ἀνδρῶν Ἀγαμέμνων: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C0C0C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φεῦγε μάλ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᾽ εἴ τοι θυμὸς ἐπέσσυται, </a:t>
            </a:r>
            <a:r>
              <a:rPr lang="el-GR" sz="4000" dirty="0">
                <a:highlight>
                  <a:srgbClr val="C0C0C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οὐδέ σ᾽ ἔγωγε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C0C0C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λίσσομαι εἵνεκ᾽ ἐμεῖο μένειν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πάρ᾽ ἔμοιγε καὶ ἄλλοι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οἵ κέ με τιμήσουσι, μάλιστα δὲ μητίετα Ζεύς.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ἔχθιστος δέ μοί ἐσσι διοτρεφέων βασιλήων: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αἰεὶ γάρ τοι ἔρις τε φίλη πόλεμοί τε μάχαι τε: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εἰ μάλα καρτερός ἐσσι, θεός που σοὶ τό γ᾽ ἔδωκεν: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οἴκαδ᾽ ἰὼν σὺν νηυσί τε σῇς καὶ σοῖς ἑτάροισι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Μυρμιδόνεσσιν ἄνασσε, σέθεν δ᾽ ἐγὼ οὐκ ἀλεγίζω,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οὐδ᾽ ὄθομαι κοτέοντος: ἀπειλήσω δέ τοι ὧδε: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ὡς ἔμ᾽ ἀφαιρεῖται Χρυσηΐδα Φοῖβος Ἀπόλλων,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τὴν μὲν ἐγὼ σὺν νηΐ τ᾽ ἐμῇ καὶ ἐμοῖς ἑτάροισι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πέμψω, </a:t>
            </a:r>
            <a:r>
              <a:rPr lang="el-GR" sz="4000" dirty="0">
                <a:highlight>
                  <a:srgbClr val="0000FF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ἐγὼ δέ κ᾽ ἄγω Βρισηΐδα καλλιπάρῃον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0000FF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αὐτὸς ἰὼν κλισίην δὲ τὸ σὸν γέρας 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ὄφρ᾽ ἐῢ εἰδῇς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00"/>
                </a:highlight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ὅσσον φέρτερός εἰμι σέθεν</a:t>
            </a: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στυγέῃ δὲ καὶ ἄλλος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ἶσον ἐμοὶ φάσθαι καὶ ὁμοιωθήμεναι ἄντην.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de-DE" sz="18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50BA2B-DA7F-E803-8718-BFF1D499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D0BB8D-27A6-336D-B7D1-BED33B4E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C909D6-0CE6-0062-30B3-391C261D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Sprechblase: rechteckig 6">
            <a:extLst>
              <a:ext uri="{FF2B5EF4-FFF2-40B4-BE49-F238E27FC236}">
                <a16:creationId xmlns:a16="http://schemas.microsoft.com/office/drawing/2014/main" id="{DA24F7B0-2B27-830E-966F-9E8715C6A822}"/>
              </a:ext>
            </a:extLst>
          </p:cNvPr>
          <p:cNvSpPr/>
          <p:nvPr/>
        </p:nvSpPr>
        <p:spPr>
          <a:xfrm>
            <a:off x="5448214" y="1376541"/>
            <a:ext cx="6581226" cy="1645920"/>
          </a:xfrm>
          <a:prstGeom prst="wedgeRectCallout">
            <a:avLst>
              <a:gd name="adj1" fmla="val -57932"/>
              <a:gd name="adj2" fmla="val 248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de-DE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130-148 - Agamemnon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Forderung eines </a:t>
            </a:r>
            <a:r>
              <a:rPr lang="de-DE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Ersatz-Geras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Drohung der Wegnahme eines Geras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Aufruf zur </a:t>
            </a: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Rückgabe von </a:t>
            </a:r>
            <a:r>
              <a:rPr lang="de-DE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Chryseis</a:t>
            </a: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de-DE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Vertagung der Geras-Frage</a:t>
            </a:r>
          </a:p>
        </p:txBody>
      </p:sp>
      <p:sp>
        <p:nvSpPr>
          <p:cNvPr id="8" name="Geschweifte Klammer rechts 7">
            <a:extLst>
              <a:ext uri="{FF2B5EF4-FFF2-40B4-BE49-F238E27FC236}">
                <a16:creationId xmlns:a16="http://schemas.microsoft.com/office/drawing/2014/main" id="{553DCC1E-464F-0C65-F78A-BCCC0986BAC6}"/>
              </a:ext>
            </a:extLst>
          </p:cNvPr>
          <p:cNvSpPr/>
          <p:nvPr/>
        </p:nvSpPr>
        <p:spPr>
          <a:xfrm>
            <a:off x="4389120" y="1348740"/>
            <a:ext cx="464820" cy="2537460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F96EA3D0-D1BD-F1C9-279F-F27B8BC2403E}"/>
              </a:ext>
            </a:extLst>
          </p:cNvPr>
          <p:cNvSpPr/>
          <p:nvPr/>
        </p:nvSpPr>
        <p:spPr>
          <a:xfrm>
            <a:off x="4389120" y="4099560"/>
            <a:ext cx="464820" cy="2353826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848521CC-E77C-3EFC-323B-7953290F0E27}"/>
              </a:ext>
            </a:extLst>
          </p:cNvPr>
          <p:cNvSpPr/>
          <p:nvPr/>
        </p:nvSpPr>
        <p:spPr>
          <a:xfrm>
            <a:off x="4389120" y="3916680"/>
            <a:ext cx="464820" cy="152400"/>
          </a:xfrm>
          <a:prstGeom prst="rightBrace">
            <a:avLst>
              <a:gd name="adj1" fmla="val 8333"/>
              <a:gd name="adj2" fmla="val 4907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29821D30-A1E4-F646-C5F0-5FEF5A20E05B}"/>
              </a:ext>
            </a:extLst>
          </p:cNvPr>
          <p:cNvSpPr/>
          <p:nvPr/>
        </p:nvSpPr>
        <p:spPr>
          <a:xfrm>
            <a:off x="5448214" y="4807466"/>
            <a:ext cx="6581226" cy="1645920"/>
          </a:xfrm>
          <a:prstGeom prst="wedgeRectCallout">
            <a:avLst>
              <a:gd name="adj1" fmla="val -58754"/>
              <a:gd name="adj2" fmla="val -228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fr-F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173-187 – Agamemnon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Aufforderung zur Heimkehr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direkte Geras-Drohung 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Achill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Unterstreichen der </a:t>
            </a:r>
            <a:r>
              <a:rPr lang="de-DE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hierarchischen Überlegenheit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7B71247A-A77F-5C2E-2427-2A26FBDEFDB1}"/>
              </a:ext>
            </a:extLst>
          </p:cNvPr>
          <p:cNvSpPr/>
          <p:nvPr/>
        </p:nvSpPr>
        <p:spPr>
          <a:xfrm>
            <a:off x="5448214" y="3078341"/>
            <a:ext cx="6581226" cy="1645920"/>
          </a:xfrm>
          <a:prstGeom prst="wedgeRectCallout">
            <a:avLst>
              <a:gd name="adj1" fmla="val -57142"/>
              <a:gd name="adj2" fmla="val 652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149-171 – Achill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Äußerung der Enttäuschung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Krieg FÜR Agamemnon geführt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Wut über fehlende Anerkennung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Entschluss zur Heimkehr</a:t>
            </a:r>
          </a:p>
          <a:p>
            <a:pPr algn="ctr">
              <a:spcAft>
                <a:spcPts val="300"/>
              </a:spcAft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610F4-842C-7480-424D-97B1BD8C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1., 130-139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FCF58-C908-9A1A-78CC-17B9699D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080"/>
            <a:ext cx="5261813" cy="38862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τὸν δ᾽ ἀπαμειβόμενος προσέφη κρείων Ἀγαμέμνων: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‘μὴ δ᾽ οὕτως </a:t>
            </a:r>
            <a:r>
              <a:rPr lang="el-GR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ἀγαθός περ ἐὼν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θεοείκελ᾽ Ἀχιλλεῦ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κλέπτε νόῳ, ἐπεὶ οὐ παρελεύσεαι οὐδέ με πείσεις.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highlight>
                  <a:srgbClr val="00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ἦ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ἐθέλεις ὄφρ᾽ </a:t>
            </a:r>
            <a:r>
              <a:rPr lang="el-GR" sz="18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αὐτὸς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ἔχῃς γέρας, </a:t>
            </a:r>
            <a:r>
              <a:rPr lang="el-GR" sz="18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αὐτὰρ ἔμ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᾽ αὔτως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de-DE" sz="18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800" dirty="0">
              <a:highlight>
                <a:srgbClr val="FF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ἧσθαι δευόμενον, κέλεαι δέ με τήνδ᾽ ἀποδοῦναι;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ἀλλ᾽ </a:t>
            </a:r>
            <a:r>
              <a:rPr lang="el-GR" sz="1800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εἰ μὲν δώσουσι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γέρας μεγάθυμοι Ἀχαιοὶ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ἄρσαντες κατὰ θυμὸν ὅπως ἀντάξιον ἔσται: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endParaRPr lang="el-GR" sz="1800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εἰ δέ κε μὴ δώωσιν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ἐγὼ δέ κεν αὐτὸς ἕλωμαι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ἢ τεὸν ἢ Αἴαντος ἰὼν γέρας, ἢ Ὀδυσῆος</a:t>
            </a:r>
            <a:r>
              <a:rPr lang="de-DE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el-G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ἄξω ἑλών: ὃ δέ κεν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κεχολώσεται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ὅν κεν ἵκωμαι.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de-DE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EAE09-1C5F-A3F7-FF5B-095D6A1E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1261D-917E-1E71-7D8D-0DF4FDA7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E1351-134D-4D58-944A-5B0A7268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93A0B38-6476-2551-3232-3F93832E6C2F}"/>
              </a:ext>
            </a:extLst>
          </p:cNvPr>
          <p:cNvSpPr/>
          <p:nvPr/>
        </p:nvSpPr>
        <p:spPr>
          <a:xfrm>
            <a:off x="5124918" y="5531883"/>
            <a:ext cx="778042" cy="269210"/>
          </a:xfrm>
          <a:prstGeom prst="ellipse">
            <a:avLst/>
          </a:prstGeom>
          <a:noFill/>
          <a:ln w="12700">
            <a:solidFill>
              <a:srgbClr val="001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70BF340-1A4D-1F5B-BCA6-71D9C6A46D4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5908915" y="4609323"/>
            <a:ext cx="751840" cy="1009075"/>
          </a:xfrm>
          <a:prstGeom prst="straightConnector1">
            <a:avLst/>
          </a:prstGeom>
          <a:ln>
            <a:solidFill>
              <a:srgbClr val="0010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8E3183E1-0D38-AA5C-92A8-2DA64A61D42F}"/>
              </a:ext>
            </a:extLst>
          </p:cNvPr>
          <p:cNvSpPr/>
          <p:nvPr/>
        </p:nvSpPr>
        <p:spPr>
          <a:xfrm>
            <a:off x="4846245" y="4686301"/>
            <a:ext cx="827313" cy="257395"/>
          </a:xfrm>
          <a:prstGeom prst="ellipse">
            <a:avLst/>
          </a:prstGeom>
          <a:noFill/>
          <a:ln w="12700">
            <a:solidFill>
              <a:srgbClr val="0010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B9E283B-63C0-29D9-792E-ACD2B6DED154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5656594" y="4609323"/>
            <a:ext cx="1004161" cy="176881"/>
          </a:xfrm>
          <a:prstGeom prst="straightConnector1">
            <a:avLst/>
          </a:prstGeom>
          <a:ln>
            <a:solidFill>
              <a:srgbClr val="0010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ACEE3ADA-84B7-4AE9-F125-A5758EC89FEE}"/>
              </a:ext>
            </a:extLst>
          </p:cNvPr>
          <p:cNvSpPr txBox="1"/>
          <p:nvPr/>
        </p:nvSpPr>
        <p:spPr>
          <a:xfrm>
            <a:off x="6660755" y="2084157"/>
            <a:ext cx="533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adversative Herausstellung des Kontrasts zwischen Status &amp; Handeln</a:t>
            </a:r>
            <a:endParaRPr lang="fr-FR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46BD493-A314-6C48-D711-51FDBC94CDDE}"/>
              </a:ext>
            </a:extLst>
          </p:cNvPr>
          <p:cNvSpPr txBox="1"/>
          <p:nvPr/>
        </p:nvSpPr>
        <p:spPr>
          <a:xfrm>
            <a:off x="6660755" y="2818157"/>
            <a:ext cx="543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αὐτὰρ </a:t>
            </a:r>
            <a:r>
              <a:rPr lang="de-DE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markiert </a:t>
            </a:r>
            <a:r>
              <a:rPr lang="de-DE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apodotisch</a:t>
            </a:r>
            <a:r>
              <a:rPr lang="de-DE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die Antithese, die den Frevel ausdrückt</a:t>
            </a:r>
            <a:endParaRPr lang="fr-FR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F967DA1-359F-378A-F253-575F6BF14CBB}"/>
              </a:ext>
            </a:extLst>
          </p:cNvPr>
          <p:cNvSpPr txBox="1"/>
          <p:nvPr/>
        </p:nvSpPr>
        <p:spPr>
          <a:xfrm>
            <a:off x="6660755" y="3552157"/>
            <a:ext cx="533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Moduswechsel</a:t>
            </a:r>
            <a:r>
              <a:rPr lang="de-DE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dirty="0" err="1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de-DE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Fut. -&gt; Konj. </a:t>
            </a:r>
            <a:r>
              <a:rPr lang="de-DE" dirty="0" err="1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Präs</a:t>
            </a:r>
            <a:r>
              <a:rPr lang="de-DE" dirty="0"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.) stellt Erwartbarkeit des zweiten Falles dar</a:t>
            </a:r>
            <a:endParaRPr lang="el-GR" dirty="0"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315AD68-4F61-27DE-0348-31ADB6B567A5}"/>
              </a:ext>
            </a:extLst>
          </p:cNvPr>
          <p:cNvSpPr txBox="1"/>
          <p:nvPr/>
        </p:nvSpPr>
        <p:spPr>
          <a:xfrm>
            <a:off x="6660755" y="4286157"/>
            <a:ext cx="551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Agamemnon selbst als handelnde Figur ≠ Klau von </a:t>
            </a:r>
            <a:r>
              <a:rPr lang="de-D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Briseis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durch zwei Herolde</a:t>
            </a: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77DE8E5-886D-D4CB-5698-FE9AE624C2EA}"/>
              </a:ext>
            </a:extLst>
          </p:cNvPr>
          <p:cNvSpPr txBox="1"/>
          <p:nvPr/>
        </p:nvSpPr>
        <p:spPr>
          <a:xfrm>
            <a:off x="6660755" y="5020157"/>
            <a:ext cx="495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prospektiver </a:t>
            </a:r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Fut. stellt die Gewissheit der dramatischen Konsequenzen dar</a:t>
            </a:r>
          </a:p>
        </p:txBody>
      </p:sp>
    </p:spTree>
    <p:extLst>
      <p:ext uri="{BB962C8B-B14F-4D97-AF65-F5344CB8AC3E}">
        <p14:creationId xmlns:p14="http://schemas.microsoft.com/office/powerpoint/2010/main" val="113894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610F4-842C-7480-424D-97B1BD8C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1., 140-147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FCF58-C908-9A1A-78CC-17B9699D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55520"/>
            <a:ext cx="5090160" cy="40570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ἀλλ᾽ ἤτοι μὲν ταῦτα </a:t>
            </a:r>
            <a:r>
              <a:rPr lang="el-G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μεταφρασόμεσθα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αὖτις,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νῦν δ᾽ ἄγε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νῆα μέλαιναν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ἐρύσσομεν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εἰς ἅλα </a:t>
            </a:r>
            <a:r>
              <a:rPr lang="el-G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δῖαν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l-GR" sz="1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ἐν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δ᾽ ἐρέτας </a:t>
            </a:r>
            <a:r>
              <a:rPr lang="el-GR" sz="1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ἐπιτηδὲς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ἀγείρομεν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ἐς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δ᾽ ἑκατόμβην</a:t>
            </a:r>
            <a:endParaRPr lang="el-GR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θείομεν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ἂν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δ᾽ αὐτὴν Χρυσηΐδα </a:t>
            </a:r>
            <a:r>
              <a:rPr lang="el-G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καλλιπάρῃον</a:t>
            </a:r>
            <a:r>
              <a:rPr lang="de-DE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el-GR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βήσομεν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εἷς δέ τις ἀρχὸς ἀνὴρ βουληφόρος ἔστω,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ἢ Αἴας ἢ Ἰδομενεὺς ἢ δῖος Ὀδυσσεὺς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ἠὲ σὺ Πηλεΐδη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πάντων ἐκπαγλότατ᾽ ἀνδρῶν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lang="el-GR" sz="18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ὄφρ᾽ ἥμιν ἑκάεργον ἱλάσσεαι ἱερὰ ῥέξας.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EAE09-1C5F-A3F7-FF5B-095D6A1E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1261D-917E-1E71-7D8D-0DF4FDA7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E1351-134D-4D58-944A-5B0A7268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C9A5E03-5789-4B50-26F2-190DAB85B9F7}"/>
              </a:ext>
            </a:extLst>
          </p:cNvPr>
          <p:cNvSpPr txBox="1"/>
          <p:nvPr/>
        </p:nvSpPr>
        <p:spPr>
          <a:xfrm>
            <a:off x="6309360" y="3933497"/>
            <a:ext cx="536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Parallelismus mit steigender Silbenanzahl (KLIMAX)</a:t>
            </a:r>
            <a:endParaRPr lang="fr-FR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6A7D74E-6D19-A896-C95F-95D8221516EA}"/>
              </a:ext>
            </a:extLst>
          </p:cNvPr>
          <p:cNvSpPr txBox="1"/>
          <p:nvPr/>
        </p:nvSpPr>
        <p:spPr>
          <a:xfrm>
            <a:off x="6309360" y="4427031"/>
            <a:ext cx="582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Enjambement; Betonung „Achill“ auch durch Patronymikon</a:t>
            </a:r>
            <a:endParaRPr lang="el-GR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89F83A0-FBB1-35EE-E0F9-E76D388D29CC}"/>
              </a:ext>
            </a:extLst>
          </p:cNvPr>
          <p:cNvSpPr txBox="1"/>
          <p:nvPr/>
        </p:nvSpPr>
        <p:spPr>
          <a:xfrm>
            <a:off x="6309360" y="2392431"/>
            <a:ext cx="568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Aufruf zu einer sofortigen Handlung -&gt; Einschnitt (vgl. Porter, S. 112)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5BCDF64-10C0-266A-EC6D-166D2A16C693}"/>
              </a:ext>
            </a:extLst>
          </p:cNvPr>
          <p:cNvSpPr txBox="1"/>
          <p:nvPr/>
        </p:nvSpPr>
        <p:spPr>
          <a:xfrm>
            <a:off x="6309360" y="3162964"/>
            <a:ext cx="568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Imperative im Konjunktiv der 1. Person Plural durch Enjambements betont - Aktionismus</a:t>
            </a:r>
            <a:endParaRPr lang="fr-FR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4A35442-B68E-C57A-18F1-CF15E47D3980}"/>
              </a:ext>
            </a:extLst>
          </p:cNvPr>
          <p:cNvSpPr txBox="1"/>
          <p:nvPr/>
        </p:nvSpPr>
        <p:spPr>
          <a:xfrm>
            <a:off x="6309360" y="4920565"/>
            <a:ext cx="544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Superlativ von </a:t>
            </a:r>
            <a:r>
              <a:rPr lang="el-G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ἐκπαγλό</a:t>
            </a:r>
            <a:r>
              <a:rPr lang="de-DE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s, nicht wertend aber „</a:t>
            </a:r>
            <a:r>
              <a:rPr lang="de-DE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surely</a:t>
            </a:r>
            <a:r>
              <a:rPr lang="de-DE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malicious</a:t>
            </a:r>
            <a:r>
              <a:rPr lang="de-DE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 (vgl. Kirk, S. 68) ironisch (vgl. Basler, S. 76)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610F4-842C-7480-424D-97B1BD8C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1., 173-187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FCF58-C908-9A1A-78CC-17B9699D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3700"/>
            <a:ext cx="5059680" cy="3581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τὸν δ᾽ ἠμείβετ᾽ ἔπειτα </a:t>
            </a:r>
            <a:r>
              <a:rPr lang="el-GR" sz="1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ἄναξ ἀνδρῶν Ἀγαμέμνων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φεῦγε μάλ᾽ εἴ τοι θυμὸς ἐπέσσυται, οὐδέ σ᾽ ἔγωγε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λίσσομαι εἵνεκ᾽ ἐμεῖο μένειν: πάρ᾽ ἔμοιγε καὶ ἄλλοι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οἵ κέ με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τιμήσουσι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μάλιστα δὲ μητίετα Ζεύς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ἔχθιστος δέ μοί ἐσσι διοτρεφέων βασιλήων:</a:t>
            </a:r>
            <a:r>
              <a:rPr lang="de-DE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l-GR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αἰεὶ γάρ τοι ἔρις τε φίλη πόλεμοί τε μάχαι τε: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εἰ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μάλα καρτερός ἐσσι, θεός που σοὶ τό γ᾽ ἔδωκεν: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οἴκαδ᾽ ἰὼν σὺν νηυσί τε σῇς καὶ σοῖς ἑτάροισι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Μυρμιδόνεσσιν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ἄνασσε, σέθεν δ᾽ ἐγὼ οὐκ ἀλεγίζω,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οὐδ᾽ ὄθομαι κοτέοντος: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ἀπειλήσω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δέ τοι ὧδε: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ὡς ἔμ᾽ ἀφαιρεῖται Χρυσηΐδα Φοῖβος Ἀπόλλων,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τὴν μὲν ἐγὼ σὺν νηΐ τ᾽ ἐμῇ καὶ ἐμοῖς ἑτάροισι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πέμψω, ἐγὼ δέ </a:t>
            </a: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κ᾽ ἄγω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Βρισηΐδα καλλιπάρῃον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αὐτὸς ἰὼν κλισίην δὲ τὸ σὸν γέρας ὄφρ᾽ ἐῢ εἰδῇς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ὅσσον </a:t>
            </a:r>
            <a:r>
              <a:rPr lang="el-GR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φέρτερός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εἰμι σέθεν, στυγέῃ δὲ καὶ ἄλλος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ἶσον ἐμοὶ φάσθαι καὶ ὁμοιωθήμεναι ἄντην.</a:t>
            </a: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EAE09-1C5F-A3F7-FF5B-095D6A1E2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1261D-917E-1E71-7D8D-0DF4FDA7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E1351-134D-4D58-944A-5B0A7268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8DA2A51-80DA-DED7-1CB8-D8502BB38B28}"/>
              </a:ext>
            </a:extLst>
          </p:cNvPr>
          <p:cNvSpPr txBox="1"/>
          <p:nvPr/>
        </p:nvSpPr>
        <p:spPr>
          <a:xfrm>
            <a:off x="6535419" y="4326771"/>
            <a:ext cx="505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paralleler Satzbau mit drei wachsenden Einheiten -&gt; kontrastive Handlungen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81B482D-F847-80A4-C6B9-8484EC46FDAF}"/>
              </a:ext>
            </a:extLst>
          </p:cNvPr>
          <p:cNvSpPr txBox="1"/>
          <p:nvPr/>
        </p:nvSpPr>
        <p:spPr>
          <a:xfrm>
            <a:off x="6535419" y="3325096"/>
            <a:ext cx="549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„betonte Anfangsstellung“ ( + Inversion) stellt heraus, dass Achill nur die </a:t>
            </a:r>
            <a:r>
              <a:rPr lang="de-DE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Myrmidonen</a:t>
            </a:r>
            <a:r>
              <a:rPr lang="de-DE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beherrscht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0BB66A1-A356-572C-30B6-4E3FD7F1FDB6}"/>
              </a:ext>
            </a:extLst>
          </p:cNvPr>
          <p:cNvSpPr txBox="1"/>
          <p:nvPr/>
        </p:nvSpPr>
        <p:spPr>
          <a:xfrm>
            <a:off x="6535419" y="3964433"/>
            <a:ext cx="451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futurische Einleitung von Drohungen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8A9D303-1A5E-1EC1-3E2A-2A0DF91B33C0}"/>
              </a:ext>
            </a:extLst>
          </p:cNvPr>
          <p:cNvSpPr txBox="1"/>
          <p:nvPr/>
        </p:nvSpPr>
        <p:spPr>
          <a:xfrm>
            <a:off x="6535418" y="5328446"/>
            <a:ext cx="558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vgl. v. 137/139 – Agamemnon als handelnde Figur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8E90D7C-0B71-C757-9B85-6F0214072726}"/>
              </a:ext>
            </a:extLst>
          </p:cNvPr>
          <p:cNvSpPr txBox="1"/>
          <p:nvPr/>
        </p:nvSpPr>
        <p:spPr>
          <a:xfrm>
            <a:off x="6569623" y="5690781"/>
            <a:ext cx="5209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ohne</a:t>
            </a:r>
            <a:r>
              <a:rPr lang="fr-F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Angabe</a:t>
            </a:r>
            <a:r>
              <a:rPr lang="fr-F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Gebietes</a:t>
            </a:r>
            <a:r>
              <a:rPr lang="fr-F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► </a:t>
            </a:r>
            <a:r>
              <a:rPr lang="fr-F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fr-FR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Überlegenheit</a:t>
            </a:r>
            <a:endParaRPr lang="fr-FR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A18A7D2-4F97-43A9-AC4B-37EB8E4B5F76}"/>
              </a:ext>
            </a:extLst>
          </p:cNvPr>
          <p:cNvSpPr txBox="1"/>
          <p:nvPr/>
        </p:nvSpPr>
        <p:spPr>
          <a:xfrm>
            <a:off x="6535419" y="4966108"/>
            <a:ext cx="520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Prospectivus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betont Erwartbarkeit in der Zukunft</a:t>
            </a:r>
          </a:p>
        </p:txBody>
      </p:sp>
      <p:sp>
        <p:nvSpPr>
          <p:cNvPr id="15" name="Denkblase: wolkenförmig 14">
            <a:extLst>
              <a:ext uri="{FF2B5EF4-FFF2-40B4-BE49-F238E27FC236}">
                <a16:creationId xmlns:a16="http://schemas.microsoft.com/office/drawing/2014/main" id="{4DCB102D-9F4D-EAAB-9AEA-1342D6E34C6E}"/>
              </a:ext>
            </a:extLst>
          </p:cNvPr>
          <p:cNvSpPr/>
          <p:nvPr/>
        </p:nvSpPr>
        <p:spPr>
          <a:xfrm>
            <a:off x="6297316" y="296283"/>
            <a:ext cx="2259287" cy="1408074"/>
          </a:xfrm>
          <a:prstGeom prst="cloudCallout">
            <a:avLst>
              <a:gd name="adj1" fmla="val -74725"/>
              <a:gd name="adj2" fmla="val 10632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Verlassen auf Zeus aufgrund der Stellung als führender </a:t>
            </a:r>
            <a:r>
              <a:rPr lang="de-DE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Basileus</a:t>
            </a:r>
            <a:endParaRPr lang="de-DE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00B5958-288E-807D-58AE-F432B0EDD836}"/>
              </a:ext>
            </a:extLst>
          </p:cNvPr>
          <p:cNvSpPr txBox="1"/>
          <p:nvPr/>
        </p:nvSpPr>
        <p:spPr>
          <a:xfrm>
            <a:off x="6535418" y="168408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Alliteration betont Sprecher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CB6616D-2DEF-5497-6A6A-4707496D4FC5}"/>
              </a:ext>
            </a:extLst>
          </p:cNvPr>
          <p:cNvSpPr txBox="1"/>
          <p:nvPr/>
        </p:nvSpPr>
        <p:spPr>
          <a:xfrm>
            <a:off x="6535419" y="2046422"/>
            <a:ext cx="549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Wiederherstellung der persönlichen Ehre von höchster Bedeutung -&gt; LEITMOTIV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4C6CF0B-8B48-1966-5FCE-37D49B4210FF}"/>
              </a:ext>
            </a:extLst>
          </p:cNvPr>
          <p:cNvSpPr txBox="1"/>
          <p:nvPr/>
        </p:nvSpPr>
        <p:spPr>
          <a:xfrm>
            <a:off x="6535418" y="2685759"/>
            <a:ext cx="549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Auch Achill gehört Reihe der Könige an – schlechte Charakterzüge </a:t>
            </a:r>
          </a:p>
        </p:txBody>
      </p:sp>
    </p:spTree>
    <p:extLst>
      <p:ext uri="{BB962C8B-B14F-4D97-AF65-F5344CB8AC3E}">
        <p14:creationId xmlns:p14="http://schemas.microsoft.com/office/powerpoint/2010/main" val="13976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8E9B0-B26C-7452-113D-7025B48F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198120"/>
            <a:ext cx="9601200" cy="1485900"/>
          </a:xfrm>
        </p:spPr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9., 113-161 –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Inhalt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E30E97-CC1C-AD50-8723-A08A1EA2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853440"/>
            <a:ext cx="9601200" cy="358140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τὸν δ᾽ αὖτε προσέειπεν ἄναξ ἀνδρῶν Ἀγαμέμνων: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ὦ γέρον οὔ τι </a:t>
            </a:r>
            <a:r>
              <a:rPr lang="el-GR" sz="4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ψεῦδος ἐμὰς 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ἄτας κατέλεξας: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ἀασάμην, οὐδ᾽ αὐτὸς ἀναίνομαι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ἀντί νυ πολλῶν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λαῶν ἐστὶν ἀνὴρ ὅν τε Ζεὺς κῆρι φιλήσῃ,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ὡς νῦν τοῦτον ἔτισε, δάμασσε δὲ λαὸν Ἀχαιῶν.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ἀλλ᾽ ἐπεὶ ἀασάμην φρεσὶ λευγαλέῃσι πιθήσας,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ἂψ ἐθέλω ἀρέσαι δόμεναί τ᾽ ἀπερείσι᾽ ἄποινα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ὑμῖν δ᾽ ἐν πάντεσσι περικλυτὰ δῶρ᾽ ὀνομήνω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ἕπτ᾽ ἀπύρους τρίποδας, δέκα δὲ χρυσοῖο τάλαντα,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αἴθωνας δὲ λέβητας ἐείκοσι, δώδεκα δ᾽ ἵππους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πηγοὺς ἀθλοφόρους, οἳ ἀέθλια ποσσὶν ἄροντο.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οὔ κεν ἀλήϊος εἴη ἀνὴρ ᾧ τόσσα γένοιτο,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οὐδέ κεν ἀκτήμων ἐριτίμοιο χρυσοῖο,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ὅσσά μοι ἠνείκαντο ἀέθλια μώνυχες ἵπποι.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δώσω δ᾽ ἑπτὰ γυναῖκας ἀμύμονα ἔργα ἰδυίας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Λεσβίδας, ἃς ὅτε Λέσβον ἐϋκτιμένην ἕλεν αὐτὸς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ἐξελόμην, αἳ κάλλει ἐνίκων φῦλα γυναικῶν.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τὰς μέν οἱ δώσω, μετὰ δ᾽ ἔσσεται ἣν τότ᾽ ἀπηύρων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κούρη Βρισῆος: ἐπὶ δὲ μέγαν ὅρκον ὀμοῦμαι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μή ποτε τῆς εὐνῆς ἐπιβήμεναι ἠδὲ μιγῆναι,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ἣ θέμις ἀνθρώπων πέλει ἀνδρῶν ἠδὲ γυναικῶν.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ταῦτα μὲν αὐτίκα πάντα παρέσσεται: εἰ δέ κεν αὖτε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ἄστυ μέγα Πριάμοιο θεοὶ δώωσ᾽ ἀλαπάξαι,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νῆα ἅλις χρυσοῦ καὶ χαλκοῦ νηησάσθω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εἰσελθών, ὅτε κεν δατεώμεθα ληΐδ᾽ Ἀχαιοί,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Τρωϊάδας δὲ γυναῖκας ἐείκοσιν αὐτὸς ἑλέσθω,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αἴ κε μετ᾽ Ἀργείην Ἑλένην κάλλισται ἔωσιν.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εἰ δέ κεν Ἄργος ἱκοίμεθ᾽ Ἀχαιϊκὸν οὖθαρ ἀρούρης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γαμβρός κέν μοι ἔοι: </a:t>
            </a:r>
            <a:r>
              <a:rPr lang="el-GR" sz="4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τίσω δέ μιν ἶσον Ὀρέστῃ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ὅς μοι τηλύγετος τρέφεται θαλίῃ ἔνι πολλῇ.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τρεῖς δέ μοί εἰσι θύγατρες ἐνὶ μεγάρῳ εὐπήκτῳ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Χρυσόθεμις καὶ Λαοδίκη καὶ Ἰφιάνασσα,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τάων ἥν κ᾽ ἐθέλῃσι φίλην ἀνάεδνον ἀγέσθω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πρὸς οἶκον Πηλῆος: ἐγὼ δ᾽ ἐπὶ μείλια δώσω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πολλὰ μάλ᾽, ὅσσ᾽ οὔ πώ τις ἑῇ ἐπέδωκε θυγατρί: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ἑπτὰ δέ οἱ δώσω εὖ ναιόμενα πτολίεθρα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Καρδαμύλην Ἐνόπην τε καὶ Ἱρὴν ποιήεσσαν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Φηράς τε ζαθέας ἠδ᾽ Ἄνθειαν βαθύλειμον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καλήν τ᾽ Αἴπειαν καὶ Πήδασον ἀμπελόεσσαν.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πᾶσαι δ᾽ ἐγγὺς ἁλός, νέαται Πύλου ἠμαθόεντος: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ἐν δ᾽ ἄνδρες ναίουσι πολύρρηνες πολυβοῦται,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οἵ κέ ἑ δωτίνῃσι θεὸν ὣς τιμήσουσι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καί οἱ ὑπὸ σκήπτρῳ λιπαρὰς τελέουσι θέμιστας.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ταῦτά κέ οἱ τελέσαιμι μεταλήξαντι χόλοιο.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δμηθήτω: Ἀΐδης τοι ἀμείλιχος ἠδ᾽ ἀδάμαστος,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τοὔνεκα καί τε βροτοῖσι θεῶν ἔχθιστος ἁπάντων: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καί μοι ὑποστήτω ὅσσον βασιλεύτερός εἰμι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4000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ἠδ᾽ ὅσσον γενεῇ προγενέστερος εὔχομαι εἶναι.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FCD4AE-5B14-06D2-D4DB-83A3AFC1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644788-0BBF-EC68-B0A5-DE6E1E6C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0EEF44-DC9C-1705-8BDD-7D3E518F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Geschweifte Klammer rechts 6">
            <a:extLst>
              <a:ext uri="{FF2B5EF4-FFF2-40B4-BE49-F238E27FC236}">
                <a16:creationId xmlns:a16="http://schemas.microsoft.com/office/drawing/2014/main" id="{EE2D65FB-BE2F-D324-A306-50160E32FBE2}"/>
              </a:ext>
            </a:extLst>
          </p:cNvPr>
          <p:cNvSpPr/>
          <p:nvPr/>
        </p:nvSpPr>
        <p:spPr>
          <a:xfrm>
            <a:off x="4152900" y="911344"/>
            <a:ext cx="464820" cy="487680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Geschweifte Klammer rechts 7">
            <a:extLst>
              <a:ext uri="{FF2B5EF4-FFF2-40B4-BE49-F238E27FC236}">
                <a16:creationId xmlns:a16="http://schemas.microsoft.com/office/drawing/2014/main" id="{79C8EE05-C7FC-3AF6-6500-4093799A739B}"/>
              </a:ext>
            </a:extLst>
          </p:cNvPr>
          <p:cNvSpPr/>
          <p:nvPr/>
        </p:nvSpPr>
        <p:spPr>
          <a:xfrm>
            <a:off x="4152900" y="1399024"/>
            <a:ext cx="464820" cy="2487176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Geschweifte Klammer rechts 8">
            <a:extLst>
              <a:ext uri="{FF2B5EF4-FFF2-40B4-BE49-F238E27FC236}">
                <a16:creationId xmlns:a16="http://schemas.microsoft.com/office/drawing/2014/main" id="{57D65E35-AF95-68A4-84D3-D11785542F7F}"/>
              </a:ext>
            </a:extLst>
          </p:cNvPr>
          <p:cNvSpPr/>
          <p:nvPr/>
        </p:nvSpPr>
        <p:spPr>
          <a:xfrm>
            <a:off x="4152900" y="3886200"/>
            <a:ext cx="464820" cy="1958340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F2E16835-9A7F-B58F-EF5C-5079DAD95923}"/>
              </a:ext>
            </a:extLst>
          </p:cNvPr>
          <p:cNvSpPr/>
          <p:nvPr/>
        </p:nvSpPr>
        <p:spPr>
          <a:xfrm>
            <a:off x="4152900" y="5844540"/>
            <a:ext cx="464820" cy="506730"/>
          </a:xfrm>
          <a:prstGeom prst="rightBrace">
            <a:avLst>
              <a:gd name="adj1" fmla="val 8333"/>
              <a:gd name="adj2" fmla="val 490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prechblase: rechteckig 10">
            <a:extLst>
              <a:ext uri="{FF2B5EF4-FFF2-40B4-BE49-F238E27FC236}">
                <a16:creationId xmlns:a16="http://schemas.microsoft.com/office/drawing/2014/main" id="{36202E43-16FE-D63E-99CA-A5780F5B786E}"/>
              </a:ext>
            </a:extLst>
          </p:cNvPr>
          <p:cNvSpPr/>
          <p:nvPr/>
        </p:nvSpPr>
        <p:spPr>
          <a:xfrm>
            <a:off x="5051974" y="2075676"/>
            <a:ext cx="4420762" cy="1543824"/>
          </a:xfrm>
          <a:prstGeom prst="wedgeRectCallout">
            <a:avLst>
              <a:gd name="adj1" fmla="val -61120"/>
              <a:gd name="adj2" fmla="val -152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119-140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Bereitschaft zur Buße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Auflistung der Gaben 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 Entschädigung</a:t>
            </a:r>
          </a:p>
        </p:txBody>
      </p:sp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193112CD-BB7F-78CC-EB62-F4DD58691722}"/>
              </a:ext>
            </a:extLst>
          </p:cNvPr>
          <p:cNvSpPr/>
          <p:nvPr/>
        </p:nvSpPr>
        <p:spPr>
          <a:xfrm>
            <a:off x="5051974" y="853440"/>
            <a:ext cx="4420762" cy="1214616"/>
          </a:xfrm>
          <a:prstGeom prst="wedgeRectCallout">
            <a:avLst>
              <a:gd name="adj1" fmla="val -61324"/>
              <a:gd name="adj2" fmla="val -248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115-118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Geständnis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eigenen Verblendung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EEA0DD4C-9EFB-6D2D-68C1-A284464E8EAF}"/>
              </a:ext>
            </a:extLst>
          </p:cNvPr>
          <p:cNvSpPr/>
          <p:nvPr/>
        </p:nvSpPr>
        <p:spPr>
          <a:xfrm>
            <a:off x="5051974" y="3619500"/>
            <a:ext cx="4420762" cy="1645920"/>
          </a:xfrm>
          <a:prstGeom prst="wedgeRectCallout">
            <a:avLst>
              <a:gd name="adj1" fmla="val -61120"/>
              <a:gd name="adj2" fmla="val 273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141-157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Vorstellung zukünftiger Ehren</a:t>
            </a:r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Achill</a:t>
            </a:r>
          </a:p>
        </p:txBody>
      </p:sp>
      <p:sp>
        <p:nvSpPr>
          <p:cNvPr id="14" name="Sprechblase: rechteckig 13">
            <a:extLst>
              <a:ext uri="{FF2B5EF4-FFF2-40B4-BE49-F238E27FC236}">
                <a16:creationId xmlns:a16="http://schemas.microsoft.com/office/drawing/2014/main" id="{36C679F7-8BDA-5642-517C-737046BCE197}"/>
              </a:ext>
            </a:extLst>
          </p:cNvPr>
          <p:cNvSpPr/>
          <p:nvPr/>
        </p:nvSpPr>
        <p:spPr>
          <a:xfrm>
            <a:off x="5051974" y="5276850"/>
            <a:ext cx="4420762" cy="1176536"/>
          </a:xfrm>
          <a:prstGeom prst="wedgeRectCallout">
            <a:avLst>
              <a:gd name="adj1" fmla="val -60711"/>
              <a:gd name="adj2" fmla="val 180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158-161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Aufforderung zur Unterordnung</a:t>
            </a:r>
          </a:p>
        </p:txBody>
      </p:sp>
      <p:sp>
        <p:nvSpPr>
          <p:cNvPr id="15" name="Gewitterblitz 14">
            <a:extLst>
              <a:ext uri="{FF2B5EF4-FFF2-40B4-BE49-F238E27FC236}">
                <a16:creationId xmlns:a16="http://schemas.microsoft.com/office/drawing/2014/main" id="{CAE90A04-9A8F-D950-44F9-49F5A6895137}"/>
              </a:ext>
            </a:extLst>
          </p:cNvPr>
          <p:cNvSpPr/>
          <p:nvPr/>
        </p:nvSpPr>
        <p:spPr>
          <a:xfrm>
            <a:off x="10246674" y="5433060"/>
            <a:ext cx="975360" cy="91821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A5E4D207-8072-FF72-881C-578772F5113E}"/>
              </a:ext>
            </a:extLst>
          </p:cNvPr>
          <p:cNvSpPr/>
          <p:nvPr/>
        </p:nvSpPr>
        <p:spPr>
          <a:xfrm>
            <a:off x="9934168" y="5755759"/>
            <a:ext cx="396240" cy="272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1DE0E-AE3D-E979-0F02-715D5E90A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9., 114-118</a:t>
            </a:r>
            <a:endParaRPr lang="fr-FR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2F4E0-88A5-846A-D393-2610B7B39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334000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τὸν δ᾽ αὖτε προσέειπεν ἄναξ ἀνδρῶν Ἀγαμέμνων: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ὦ γέρον οὔ τι </a:t>
            </a:r>
            <a:r>
              <a:rPr lang="el-G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ψεῦδος ἐμὰς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ἄτας κατέλεξας: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ἀασάμην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οὐδ᾽ αὐτὸς ἀναίνομαι. ἀντί νυ πολλῶν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λαῶν ἐστὶν </a:t>
            </a:r>
            <a:r>
              <a:rPr lang="el-G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ἀνὴρ ὅν τε Ζεὺς κῆρι φιλήσῃ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ὡς νῦν </a:t>
            </a:r>
            <a:r>
              <a:rPr lang="el-GR" sz="18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τοῦτον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ἔτισε, δάμασσε δὲ λαὸν Ἀχαιῶν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fr-FR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74BE19-787B-C3CC-C97C-E1E87E5F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35CB-036B-42D4-BD58-F5C4D3CC5AA9}" type="datetime1">
              <a:rPr lang="de-DE" smtClean="0"/>
              <a:t>14.11.2022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5E7986-CCDA-1BF5-AE94-644012B6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Agamemnon bei Homer und bei Wolfgang Petersen - Nicolas Camin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D8A40-5FE5-0709-717C-8CDCA827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97450-CF9C-82F8-B9E6-6F6AF224F71E}"/>
              </a:ext>
            </a:extLst>
          </p:cNvPr>
          <p:cNvSpPr txBox="1"/>
          <p:nvPr/>
        </p:nvSpPr>
        <p:spPr>
          <a:xfrm>
            <a:off x="6705600" y="3992236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Relativpronomen für Achill – fehlende Verwendung des Eigennamens wirkt provokant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7C516DB-EA31-99D3-D1C9-457EEA970C0B}"/>
              </a:ext>
            </a:extLst>
          </p:cNvPr>
          <p:cNvSpPr txBox="1"/>
          <p:nvPr/>
        </p:nvSpPr>
        <p:spPr>
          <a:xfrm>
            <a:off x="6705600" y="2400791"/>
            <a:ext cx="540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Einsicht der Verblendung, durch Personalpronomen betont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2FBEF11-F79E-7261-3899-BC7964271759}"/>
              </a:ext>
            </a:extLst>
          </p:cNvPr>
          <p:cNvSpPr txBox="1"/>
          <p:nvPr/>
        </p:nvSpPr>
        <p:spPr>
          <a:xfrm>
            <a:off x="6705600" y="3646421"/>
            <a:ext cx="503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selbstironisches Aufgreifen von 9, 98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CA9302B-37AB-EA0B-B664-6E0320174F5D}"/>
              </a:ext>
            </a:extLst>
          </p:cNvPr>
          <p:cNvSpPr txBox="1"/>
          <p:nvPr/>
        </p:nvSpPr>
        <p:spPr>
          <a:xfrm>
            <a:off x="6705600" y="3023606"/>
            <a:ext cx="51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Enjambement,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Betonung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Fehlers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Agamemnon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2BE0E4F-8DAE-EEF5-F78A-F4EBCBE04A9E}"/>
              </a:ext>
            </a:extLst>
          </p:cNvPr>
          <p:cNvSpPr/>
          <p:nvPr/>
        </p:nvSpPr>
        <p:spPr>
          <a:xfrm>
            <a:off x="3449320" y="5110480"/>
            <a:ext cx="5445760" cy="989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Agamemnon erkennt sein Fehlverhalten und klagt über das Verhalten von Zeus, der Achill geehrt hat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62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Ausschnitt</Template>
  <TotalTime>0</TotalTime>
  <Words>2229</Words>
  <Application>Microsoft Office PowerPoint</Application>
  <PresentationFormat>Breitbild</PresentationFormat>
  <Paragraphs>305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Franklin Gothic Book</vt:lpstr>
      <vt:lpstr>Times New Roman</vt:lpstr>
      <vt:lpstr>Ausschnitt</vt:lpstr>
      <vt:lpstr>Skrupelloser tyrann - verantwortungsbewusster anführer?</vt:lpstr>
      <vt:lpstr>Filmausschnitt aus Troja (2004)</vt:lpstr>
      <vt:lpstr>Charakterzüge des Agamemnon bei Petersen</vt:lpstr>
      <vt:lpstr>Ilias, Ⅰ, 130-187 – Inhalt </vt:lpstr>
      <vt:lpstr>Ilias, 1., 130-139</vt:lpstr>
      <vt:lpstr>Ilias, 1., 140-147</vt:lpstr>
      <vt:lpstr>Ilias, 1., 173-187</vt:lpstr>
      <vt:lpstr>Ilias, 9., 113-161 – Inhalt </vt:lpstr>
      <vt:lpstr>Ilias, 9., 114-118</vt:lpstr>
      <vt:lpstr>Ilias, 9., 119-140</vt:lpstr>
      <vt:lpstr>Ilias, 9., 160-161</vt:lpstr>
      <vt:lpstr>Vergleich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Skrupelloser tyrann und verantwortungsbewusster anführer</dc:title>
  <dc:creator>Nicolas Camin</dc:creator>
  <cp:lastModifiedBy>Nicolas Camin</cp:lastModifiedBy>
  <cp:revision>3</cp:revision>
  <dcterms:created xsi:type="dcterms:W3CDTF">2022-11-05T09:53:14Z</dcterms:created>
  <dcterms:modified xsi:type="dcterms:W3CDTF">2022-11-14T16:08:48Z</dcterms:modified>
</cp:coreProperties>
</file>